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АСП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5.6700541078539453E-2"/>
                  <c:y val="-1.77211692622830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3B-447F-AABC-A66F618C175A}"/>
                </c:ext>
              </c:extLst>
            </c:dLbl>
            <c:dLbl>
              <c:idx val="1"/>
              <c:layout>
                <c:manualLayout>
                  <c:x val="8.8549619371952239E-3"/>
                  <c:y val="-1.3290876946712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3B-447F-AABC-A66F618C175A}"/>
                </c:ext>
              </c:extLst>
            </c:dLbl>
            <c:dLbl>
              <c:idx val="2"/>
              <c:layout>
                <c:manualLayout>
                  <c:x val="-7.1786100901552723E-3"/>
                  <c:y val="2.2151461577853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3B-447F-AABC-A66F618C175A}"/>
                </c:ext>
              </c:extLst>
            </c:dLbl>
            <c:dLbl>
              <c:idx val="3"/>
              <c:layout>
                <c:manualLayout>
                  <c:x val="2.7803728878609449E-2"/>
                  <c:y val="-1.1075730788926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3B-447F-AABC-A66F618C175A}"/>
                </c:ext>
              </c:extLst>
            </c:dLbl>
            <c:dLbl>
              <c:idx val="4"/>
              <c:layout>
                <c:manualLayout>
                  <c:x val="-1.2972617367583584E-2"/>
                  <c:y val="-3.76574846823515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3B-447F-AABC-A66F618C175A}"/>
                </c:ext>
              </c:extLst>
            </c:dLbl>
            <c:dLbl>
              <c:idx val="5"/>
              <c:layout>
                <c:manualLayout>
                  <c:x val="-4.2634151760915454E-3"/>
                  <c:y val="2.2151461577853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3B-447F-AABC-A66F618C17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статті у фахових виданнях України</c:v>
                </c:pt>
                <c:pt idx="1">
                  <c:v>статті у зарубіжних виданнях</c:v>
                </c:pt>
                <c:pt idx="2">
                  <c:v>статті у SCOPUS, WoS</c:v>
                </c:pt>
                <c:pt idx="3">
                  <c:v>об'єкти інтелектуальної власності</c:v>
                </c:pt>
                <c:pt idx="4">
                  <c:v>заявки на премії, стипендії, стажування</c:v>
                </c:pt>
                <c:pt idx="5">
                  <c:v>проектні заявки, участь у ГНДР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0.35</c:v>
                </c:pt>
                <c:pt idx="1">
                  <c:v>7.0000000000000007E-2</c:v>
                </c:pt>
                <c:pt idx="2">
                  <c:v>0.02</c:v>
                </c:pt>
                <c:pt idx="3">
                  <c:v>0.01</c:v>
                </c:pt>
                <c:pt idx="4">
                  <c:v>0.1</c:v>
                </c:pt>
                <c:pt idx="5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23B-447F-AABC-A66F618C17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ВИП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4.9412553793380193E-2"/>
                  <c:y val="5.3163507786849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3B-447F-AABC-A66F618C175A}"/>
                </c:ext>
              </c:extLst>
            </c:dLbl>
            <c:dLbl>
              <c:idx val="1"/>
              <c:layout>
                <c:manualLayout>
                  <c:x val="-7.1786100901552723E-3"/>
                  <c:y val="2.2151461577853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3B-447F-AABC-A66F618C175A}"/>
                </c:ext>
              </c:extLst>
            </c:dLbl>
            <c:dLbl>
              <c:idx val="2"/>
              <c:layout>
                <c:manualLayout>
                  <c:x val="-7.1786100901552723E-3"/>
                  <c:y val="-3.5442338524566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3B-447F-AABC-A66F618C175A}"/>
                </c:ext>
              </c:extLst>
            </c:dLbl>
            <c:dLbl>
              <c:idx val="3"/>
              <c:layout>
                <c:manualLayout>
                  <c:x val="3.024572109067771E-3"/>
                  <c:y val="1.5506023104497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3B-447F-AABC-A66F618C175A}"/>
                </c:ext>
              </c:extLst>
            </c:dLbl>
            <c:dLbl>
              <c:idx val="4"/>
              <c:layout>
                <c:manualLayout>
                  <c:x val="1.1770156851258951E-2"/>
                  <c:y val="1.5506023104497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3B-447F-AABC-A66F618C175A}"/>
                </c:ext>
              </c:extLst>
            </c:dLbl>
            <c:dLbl>
              <c:idx val="5"/>
              <c:layout>
                <c:manualLayout>
                  <c:x val="-4.2634151760915454E-3"/>
                  <c:y val="-2.2151461577853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3B-447F-AABC-A66F618C17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статті у фахових виданнях України</c:v>
                </c:pt>
                <c:pt idx="1">
                  <c:v>статті у зарубіжних виданнях</c:v>
                </c:pt>
                <c:pt idx="2">
                  <c:v>статті у SCOPUS, WoS</c:v>
                </c:pt>
                <c:pt idx="3">
                  <c:v>об'єкти інтелектуальної власності</c:v>
                </c:pt>
                <c:pt idx="4">
                  <c:v>заявки на премії, стипендії, стажування</c:v>
                </c:pt>
                <c:pt idx="5">
                  <c:v>проектні заявки, участь у ГНДР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0.26</c:v>
                </c:pt>
                <c:pt idx="1">
                  <c:v>0.06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  <c:pt idx="5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23B-447F-AABC-A66F618C17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ВСТ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1.4575974570318632E-4"/>
                  <c:y val="2.21514615778538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23B-447F-AABC-A66F618C175A}"/>
                </c:ext>
              </c:extLst>
            </c:dLbl>
            <c:dLbl>
              <c:idx val="1"/>
              <c:layout>
                <c:manualLayout>
                  <c:x val="-1.5887812281647311E-2"/>
                  <c:y val="-4.6518069313493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23B-447F-AABC-A66F618C175A}"/>
                </c:ext>
              </c:extLst>
            </c:dLbl>
            <c:dLbl>
              <c:idx val="2"/>
              <c:layout>
                <c:manualLayout>
                  <c:x val="1.6033572027350496E-3"/>
                  <c:y val="-1.9936315420068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23B-447F-AABC-A66F618C175A}"/>
                </c:ext>
              </c:extLst>
            </c:dLbl>
            <c:dLbl>
              <c:idx val="3"/>
              <c:layout>
                <c:manualLayout>
                  <c:x val="3.024572109067771E-3"/>
                  <c:y val="-3.5442338524566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23B-447F-AABC-A66F618C175A}"/>
                </c:ext>
              </c:extLst>
            </c:dLbl>
            <c:dLbl>
              <c:idx val="4"/>
              <c:layout>
                <c:manualLayout>
                  <c:x val="3.024572109067771E-3"/>
                  <c:y val="-1.1075730788926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23B-447F-AABC-A66F618C175A}"/>
                </c:ext>
              </c:extLst>
            </c:dLbl>
            <c:dLbl>
              <c:idx val="5"/>
              <c:layout>
                <c:manualLayout>
                  <c:x val="-1.1515019910551613E-2"/>
                  <c:y val="-3.5442338524566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23B-447F-AABC-A66F618C17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статті у фахових виданнях України</c:v>
                </c:pt>
                <c:pt idx="1">
                  <c:v>статті у зарубіжних виданнях</c:v>
                </c:pt>
                <c:pt idx="2">
                  <c:v>статті у SCOPUS, WoS</c:v>
                </c:pt>
                <c:pt idx="3">
                  <c:v>об'єкти інтелектуальної власності</c:v>
                </c:pt>
                <c:pt idx="4">
                  <c:v>заявки на премії, стипендії, стажування</c:v>
                </c:pt>
                <c:pt idx="5">
                  <c:v>проектні заявки, участь у ГНДР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0.52</c:v>
                </c:pt>
                <c:pt idx="1">
                  <c:v>0.12</c:v>
                </c:pt>
                <c:pt idx="2">
                  <c:v>0.14000000000000001</c:v>
                </c:pt>
                <c:pt idx="3">
                  <c:v>0.06</c:v>
                </c:pt>
                <c:pt idx="4">
                  <c:v>0.04</c:v>
                </c:pt>
                <c:pt idx="5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B23B-447F-AABC-A66F618C175A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3416832"/>
        <c:axId val="133418368"/>
      </c:lineChart>
      <c:catAx>
        <c:axId val="133416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3418368"/>
        <c:crosses val="autoZero"/>
        <c:auto val="1"/>
        <c:lblAlgn val="ctr"/>
        <c:lblOffset val="100"/>
        <c:noMultiLvlLbl val="0"/>
      </c:catAx>
      <c:valAx>
        <c:axId val="1334183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3416832"/>
        <c:crosses val="autoZero"/>
        <c:crossBetween val="between"/>
        <c:majorUnit val="0.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0606902263385"/>
          <c:y val="8.1868718791005199E-2"/>
          <c:w val="0.53329726449127324"/>
          <c:h val="0.87201309464113597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аспіранти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дослідницькі та інформаційні вміння</c:v>
                </c:pt>
                <c:pt idx="1">
                  <c:v>проективні вміння</c:v>
                </c:pt>
                <c:pt idx="2">
                  <c:v>інноваційні вміння</c:v>
                </c:pt>
                <c:pt idx="3">
                  <c:v>комунікативні вміння</c:v>
                </c:pt>
                <c:pt idx="4">
                  <c:v>організаційні вміння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0.72</c:v>
                </c:pt>
                <c:pt idx="1">
                  <c:v>0.57999999999999996</c:v>
                </c:pt>
                <c:pt idx="2">
                  <c:v>0.57999999999999996</c:v>
                </c:pt>
                <c:pt idx="3">
                  <c:v>0.61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9-4AF2-BABD-428A49E07D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випускники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дослідницькі та інформаційні вміння</c:v>
                </c:pt>
                <c:pt idx="1">
                  <c:v>проективні вміння</c:v>
                </c:pt>
                <c:pt idx="2">
                  <c:v>інноваційні вміння</c:v>
                </c:pt>
                <c:pt idx="3">
                  <c:v>комунікативні вміння</c:v>
                </c:pt>
                <c:pt idx="4">
                  <c:v>організаційні вміння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0.67</c:v>
                </c:pt>
                <c:pt idx="1">
                  <c:v>0.39</c:v>
                </c:pt>
                <c:pt idx="2">
                  <c:v>0.4</c:v>
                </c:pt>
                <c:pt idx="3">
                  <c:v>0.46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9-4AF2-BABD-428A49E07D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вступники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дослідницькі та інформаційні вміння</c:v>
                </c:pt>
                <c:pt idx="1">
                  <c:v>проективні вміння</c:v>
                </c:pt>
                <c:pt idx="2">
                  <c:v>інноваційні вміння</c:v>
                </c:pt>
                <c:pt idx="3">
                  <c:v>комунікативні вміння</c:v>
                </c:pt>
                <c:pt idx="4">
                  <c:v>організаційні вміння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0.47</c:v>
                </c:pt>
                <c:pt idx="1">
                  <c:v>0.37</c:v>
                </c:pt>
                <c:pt idx="2">
                  <c:v>0.27</c:v>
                </c:pt>
                <c:pt idx="3">
                  <c:v>0.42</c:v>
                </c:pt>
                <c:pt idx="4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C9-4AF2-BABD-428A49E07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434240"/>
        <c:axId val="135436160"/>
      </c:radarChart>
      <c:catAx>
        <c:axId val="1354342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35436160"/>
        <c:crosses val="autoZero"/>
        <c:auto val="1"/>
        <c:lblAlgn val="ctr"/>
        <c:lblOffset val="100"/>
        <c:noMultiLvlLbl val="0"/>
      </c:catAx>
      <c:valAx>
        <c:axId val="135436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5434240"/>
        <c:crosses val="autoZero"/>
        <c:crossBetween val="between"/>
        <c:majorUnit val="0.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905310414869681E-2"/>
                  <c:y val="-1.5673565297985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D3-4759-BCDC-DA398CDC3DB7}"/>
                </c:ext>
              </c:extLst>
            </c:dLbl>
            <c:dLbl>
              <c:idx val="1"/>
              <c:layout>
                <c:manualLayout>
                  <c:x val="2.3896702270766811E-2"/>
                  <c:y val="-7.8367826489929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D3-4759-BCDC-DA398CDC3DB7}"/>
                </c:ext>
              </c:extLst>
            </c:dLbl>
            <c:dLbl>
              <c:idx val="2"/>
              <c:layout>
                <c:manualLayout>
                  <c:x val="2.5888094126664124E-2"/>
                  <c:y val="2.6122608829977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D3-4759-BCDC-DA398CDC3D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0.24</c:v>
                </c:pt>
                <c:pt idx="1">
                  <c:v>0.22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D3-4759-BCDC-DA398CDC3D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905310414869681E-2"/>
                  <c:y val="7.8367826489929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D3-4759-BCDC-DA398CDC3DB7}"/>
                </c:ext>
              </c:extLst>
            </c:dLbl>
            <c:dLbl>
              <c:idx val="1"/>
              <c:layout>
                <c:manualLayout>
                  <c:x val="2.3896702270766811E-2"/>
                  <c:y val="-5.224521765995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D3-4759-BCDC-DA398CDC3DB7}"/>
                </c:ext>
              </c:extLst>
            </c:dLbl>
            <c:dLbl>
              <c:idx val="2"/>
              <c:layout>
                <c:manualLayout>
                  <c:x val="2.5888094126664124E-2"/>
                  <c:y val="-1.5673565297985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D3-4759-BCDC-DA398CDC3D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0.49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D3-4759-BCDC-DA398CDC3D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5695927948623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D3-4759-BCDC-DA398CDC3DB7}"/>
                </c:ext>
              </c:extLst>
            </c:dLbl>
            <c:dLbl>
              <c:idx val="1"/>
              <c:layout>
                <c:manualLayout>
                  <c:x val="2.3896702270766811E-2"/>
                  <c:y val="5.22452176599529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D3-4759-BCDC-DA398CDC3DB7}"/>
                </c:ext>
              </c:extLst>
            </c:dLbl>
            <c:dLbl>
              <c:idx val="2"/>
              <c:layout>
                <c:manualLayout>
                  <c:x val="2.5888094126664124E-2"/>
                  <c:y val="-1.8285826180983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D3-4759-BCDC-DA398CDC3D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0.18</c:v>
                </c:pt>
                <c:pt idx="1">
                  <c:v>0.28999999999999998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5D3-4759-BCDC-DA398CDC3D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5903104"/>
        <c:axId val="135904640"/>
        <c:axId val="0"/>
      </c:bar3DChart>
      <c:catAx>
        <c:axId val="13590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5904640"/>
        <c:crosses val="autoZero"/>
        <c:auto val="1"/>
        <c:lblAlgn val="ctr"/>
        <c:lblOffset val="100"/>
        <c:noMultiLvlLbl val="0"/>
      </c:catAx>
      <c:valAx>
        <c:axId val="135904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9031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uk-UA" sz="1600" dirty="0" smtClean="0"/>
              <a:t>Коефіцієнт готовності за критерієм</a:t>
            </a:r>
            <a:endParaRPr lang="uk-UA" sz="1600" dirty="0"/>
          </a:p>
        </c:rich>
      </c:tx>
      <c:layout>
        <c:manualLayout>
          <c:xMode val="edge"/>
          <c:yMode val="edge"/>
          <c:x val="0.1305575006474758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58161792213023"/>
          <c:y val="0.29553623750692093"/>
          <c:w val="0.81054228496609149"/>
          <c:h val="0.495549170091780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коефіцієнт готовності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</c:v>
                </c:pt>
                <c:pt idx="1">
                  <c:v>ВИП</c:v>
                </c:pt>
                <c:pt idx="2">
                  <c:v>АСП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0.47</c:v>
                </c:pt>
                <c:pt idx="1">
                  <c:v>0.53</c:v>
                </c:pt>
                <c:pt idx="2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DD-483B-9889-BF0A4BE5872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928064"/>
        <c:axId val="135984256"/>
      </c:lineChart>
      <c:catAx>
        <c:axId val="135928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5984256"/>
        <c:crosses val="autoZero"/>
        <c:auto val="1"/>
        <c:lblAlgn val="ctr"/>
        <c:lblOffset val="100"/>
        <c:noMultiLvlLbl val="0"/>
      </c:catAx>
      <c:valAx>
        <c:axId val="135984256"/>
        <c:scaling>
          <c:orientation val="minMax"/>
          <c:min val="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928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910456935431288"/>
          <c:y val="0.17012232558955437"/>
          <c:w val="0.54021929662136303"/>
          <c:h val="0.79959478186634236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аспіранти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індивідуальна</c:v>
                </c:pt>
                <c:pt idx="1">
                  <c:v>взаємна</c:v>
                </c:pt>
                <c:pt idx="2">
                  <c:v>саморозвиток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0.39</c:v>
                </c:pt>
                <c:pt idx="1">
                  <c:v>0.71</c:v>
                </c:pt>
                <c:pt idx="2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C3-4DB2-BB4D-2432E9CF4A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випускники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індивідуальна</c:v>
                </c:pt>
                <c:pt idx="1">
                  <c:v>взаємна</c:v>
                </c:pt>
                <c:pt idx="2">
                  <c:v>саморозвиток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0.33</c:v>
                </c:pt>
                <c:pt idx="1">
                  <c:v>0.65</c:v>
                </c:pt>
                <c:pt idx="2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C3-4DB2-BB4D-2432E9CF4AD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вступники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індивідуальна</c:v>
                </c:pt>
                <c:pt idx="1">
                  <c:v>взаємна</c:v>
                </c:pt>
                <c:pt idx="2">
                  <c:v>саморозвиток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0.17</c:v>
                </c:pt>
                <c:pt idx="1">
                  <c:v>0.6</c:v>
                </c:pt>
                <c:pt idx="2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C3-4DB2-BB4D-2432E9CF4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61920"/>
        <c:axId val="135763840"/>
      </c:radarChart>
      <c:catAx>
        <c:axId val="1357619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5763840"/>
        <c:crosses val="autoZero"/>
        <c:auto val="1"/>
        <c:lblAlgn val="ctr"/>
        <c:lblOffset val="100"/>
        <c:noMultiLvlLbl val="0"/>
      </c:catAx>
      <c:valAx>
        <c:axId val="13576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7619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9805241219224"/>
          <c:y val="3.3316001938179622E-2"/>
          <c:w val="0.85506836372900785"/>
          <c:h val="0.6124968142745670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67957373511389E-2"/>
                  <c:y val="-3.3429885159131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91-42DE-9473-7BF1535B95F1}"/>
                </c:ext>
              </c:extLst>
            </c:dLbl>
            <c:dLbl>
              <c:idx val="1"/>
              <c:layout>
                <c:manualLayout>
                  <c:x val="1.5715176653434571E-2"/>
                  <c:y val="-3.3429885159131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91-42DE-9473-7BF1535B95F1}"/>
                </c:ext>
              </c:extLst>
            </c:dLbl>
            <c:dLbl>
              <c:idx val="2"/>
              <c:layout>
                <c:manualLayout>
                  <c:x val="1.5715176653434571E-2"/>
                  <c:y val="-3.3429885159131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91-42DE-9473-7BF1535B9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0.02</c:v>
                </c:pt>
                <c:pt idx="1">
                  <c:v>0.03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91-42DE-9473-7BF1535B9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151766534345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91-42DE-9473-7BF1535B95F1}"/>
                </c:ext>
              </c:extLst>
            </c:dLbl>
            <c:dLbl>
              <c:idx val="1"/>
              <c:layout>
                <c:manualLayout>
                  <c:x val="1.3750624894819683E-2"/>
                  <c:y val="-2.3400919611392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91-42DE-9473-7BF1535B95F1}"/>
                </c:ext>
              </c:extLst>
            </c:dLbl>
            <c:dLbl>
              <c:idx val="2"/>
              <c:layout>
                <c:manualLayout>
                  <c:x val="1.3750779571755248E-2"/>
                  <c:y val="-3.0086896643218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91-42DE-9473-7BF1535B9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0.84</c:v>
                </c:pt>
                <c:pt idx="1">
                  <c:v>0.74</c:v>
                </c:pt>
                <c:pt idx="2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A91-42DE-9473-7BF1535B95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679573735113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91-42DE-9473-7BF1535B95F1}"/>
                </c:ext>
              </c:extLst>
            </c:dLbl>
            <c:dLbl>
              <c:idx val="1"/>
              <c:layout>
                <c:manualLayout>
                  <c:x val="1.5715021976499006E-2"/>
                  <c:y val="-6.6859770318263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91-42DE-9473-7BF1535B95F1}"/>
                </c:ext>
              </c:extLst>
            </c:dLbl>
            <c:dLbl>
              <c:idx val="2"/>
              <c:layout>
                <c:manualLayout>
                  <c:x val="2.5537162061831178E-2"/>
                  <c:y val="-1.0028965547739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91-42DE-9473-7BF1535B9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0.23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A91-42DE-9473-7BF1535B95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6275840"/>
        <c:axId val="136277376"/>
        <c:axId val="0"/>
      </c:bar3DChart>
      <c:catAx>
        <c:axId val="136275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6277376"/>
        <c:crosses val="autoZero"/>
        <c:auto val="1"/>
        <c:lblAlgn val="ctr"/>
        <c:lblOffset val="100"/>
        <c:noMultiLvlLbl val="0"/>
      </c:catAx>
      <c:valAx>
        <c:axId val="136277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62758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uk-UA" sz="1600" dirty="0" smtClean="0"/>
              <a:t>Коефіцієнт готовності за критерієм</a:t>
            </a:r>
            <a:endParaRPr lang="uk-UA" sz="1600" dirty="0"/>
          </a:p>
        </c:rich>
      </c:tx>
      <c:layout>
        <c:manualLayout>
          <c:xMode val="edge"/>
          <c:yMode val="edge"/>
          <c:x val="0.1305575006474758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58161792213023"/>
          <c:y val="0.29553623750692093"/>
          <c:w val="0.81054228496609149"/>
          <c:h val="0.495549170091780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коефіцієнт готовності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</c:v>
                </c:pt>
                <c:pt idx="1">
                  <c:v>ВИП</c:v>
                </c:pt>
                <c:pt idx="2">
                  <c:v>АСП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0.56000000000000005</c:v>
                </c:pt>
                <c:pt idx="1">
                  <c:v>0.6</c:v>
                </c:pt>
                <c:pt idx="2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BE-41E0-BC6F-33B0A59A195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6300800"/>
        <c:axId val="136307840"/>
      </c:lineChart>
      <c:catAx>
        <c:axId val="136300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6307840"/>
        <c:crosses val="autoZero"/>
        <c:auto val="1"/>
        <c:lblAlgn val="ctr"/>
        <c:lblOffset val="100"/>
        <c:noMultiLvlLbl val="0"/>
      </c:catAx>
      <c:valAx>
        <c:axId val="136307840"/>
        <c:scaling>
          <c:orientation val="minMax"/>
          <c:min val="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6300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19669620189761"/>
          <c:y val="3.6463903474790511E-2"/>
          <c:w val="0.7373453224181078"/>
          <c:h val="0.86661764182429968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аспіранти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мотиваційний</c:v>
                </c:pt>
                <c:pt idx="1">
                  <c:v>творчий</c:v>
                </c:pt>
                <c:pt idx="2">
                  <c:v>когнітивний</c:v>
                </c:pt>
                <c:pt idx="3">
                  <c:v>діяльнісний</c:v>
                </c:pt>
                <c:pt idx="4">
                  <c:v>рефлексивний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0.77</c:v>
                </c:pt>
                <c:pt idx="1">
                  <c:v>0.55000000000000004</c:v>
                </c:pt>
                <c:pt idx="2">
                  <c:v>0.62</c:v>
                </c:pt>
                <c:pt idx="3">
                  <c:v>0.7</c:v>
                </c:pt>
                <c:pt idx="4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16-4264-90CE-38EA0922B52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випускники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мотиваційний</c:v>
                </c:pt>
                <c:pt idx="1">
                  <c:v>творчий</c:v>
                </c:pt>
                <c:pt idx="2">
                  <c:v>когнітивний</c:v>
                </c:pt>
                <c:pt idx="3">
                  <c:v>діяльнісний</c:v>
                </c:pt>
                <c:pt idx="4">
                  <c:v>рефлексивний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0.64</c:v>
                </c:pt>
                <c:pt idx="1">
                  <c:v>0.53</c:v>
                </c:pt>
                <c:pt idx="2">
                  <c:v>0.46</c:v>
                </c:pt>
                <c:pt idx="3">
                  <c:v>0.53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16-4264-90CE-38EA0922B52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вступники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мотиваційний</c:v>
                </c:pt>
                <c:pt idx="1">
                  <c:v>творчий</c:v>
                </c:pt>
                <c:pt idx="2">
                  <c:v>когнітивний</c:v>
                </c:pt>
                <c:pt idx="3">
                  <c:v>діяльнісний</c:v>
                </c:pt>
                <c:pt idx="4">
                  <c:v>рефлексивний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0.64</c:v>
                </c:pt>
                <c:pt idx="1">
                  <c:v>0.52</c:v>
                </c:pt>
                <c:pt idx="2">
                  <c:v>0.38</c:v>
                </c:pt>
                <c:pt idx="3">
                  <c:v>0.47</c:v>
                </c:pt>
                <c:pt idx="4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16-4264-90CE-38EA0922B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358528"/>
        <c:axId val="135996160"/>
      </c:radarChart>
      <c:catAx>
        <c:axId val="13635852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5996160"/>
        <c:crosses val="autoZero"/>
        <c:auto val="1"/>
        <c:lblAlgn val="ctr"/>
        <c:lblOffset val="100"/>
        <c:noMultiLvlLbl val="0"/>
      </c:catAx>
      <c:valAx>
        <c:axId val="135996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6358528"/>
        <c:crosses val="autoZero"/>
        <c:crossBetween val="between"/>
        <c:majorUnit val="0.1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513431307595011E-2"/>
                  <c:y val="-2.46258041197612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70-4CC0-9EC4-23453C5638CB}"/>
                </c:ext>
              </c:extLst>
            </c:dLbl>
            <c:dLbl>
              <c:idx val="1"/>
              <c:layout>
                <c:manualLayout>
                  <c:x val="2.8684575076793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70-4CC0-9EC4-23453C5638CB}"/>
                </c:ext>
              </c:extLst>
            </c:dLbl>
            <c:dLbl>
              <c:idx val="2"/>
              <c:layout>
                <c:manualLayout>
                  <c:x val="2.1513431307595102E-2"/>
                  <c:y val="4.9251608239522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70-4CC0-9EC4-23453C5638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0.46</c:v>
                </c:pt>
                <c:pt idx="1">
                  <c:v>0.42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70-4CC0-9EC4-23453C5638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6152502559778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70-4CC0-9EC4-23453C5638CB}"/>
                </c:ext>
              </c:extLst>
            </c:dLbl>
            <c:dLbl>
              <c:idx val="1"/>
              <c:layout>
                <c:manualLayout>
                  <c:x val="1.4342287538396675E-2"/>
                  <c:y val="-2.46258041197612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70-4CC0-9EC4-23453C5638CB}"/>
                </c:ext>
              </c:extLst>
            </c:dLbl>
            <c:dLbl>
              <c:idx val="2"/>
              <c:layout>
                <c:manualLayout>
                  <c:x val="2.15134313075951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70-4CC0-9EC4-23453C5638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0.52</c:v>
                </c:pt>
                <c:pt idx="1">
                  <c:v>0.49</c:v>
                </c:pt>
                <c:pt idx="2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670-4CC0-9EC4-23453C5638C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615250255977838E-3"/>
                  <c:y val="4.9251608239522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70-4CC0-9EC4-23453C5638CB}"/>
                </c:ext>
              </c:extLst>
            </c:dLbl>
            <c:dLbl>
              <c:idx val="1"/>
              <c:layout>
                <c:manualLayout>
                  <c:x val="1.673266879479612E-2"/>
                  <c:y val="-1.1286696503342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70-4CC0-9EC4-23453C5638CB}"/>
                </c:ext>
              </c:extLst>
            </c:dLbl>
            <c:dLbl>
              <c:idx val="2"/>
              <c:layout>
                <c:manualLayout>
                  <c:x val="2.15134313075951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70-4CC0-9EC4-23453C5638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0.02</c:v>
                </c:pt>
                <c:pt idx="1">
                  <c:v>0.09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670-4CC0-9EC4-23453C5638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6069888"/>
        <c:axId val="136071424"/>
        <c:axId val="0"/>
      </c:bar3DChart>
      <c:catAx>
        <c:axId val="13606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6071424"/>
        <c:crosses val="autoZero"/>
        <c:auto val="1"/>
        <c:lblAlgn val="ctr"/>
        <c:lblOffset val="100"/>
        <c:noMultiLvlLbl val="0"/>
      </c:catAx>
      <c:valAx>
        <c:axId val="136071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60698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uk-UA" sz="1600" dirty="0" smtClean="0"/>
              <a:t>Загальний</a:t>
            </a:r>
            <a:r>
              <a:rPr lang="uk-UA" sz="1600" baseline="0" dirty="0" smtClean="0"/>
              <a:t> к</a:t>
            </a:r>
            <a:r>
              <a:rPr lang="uk-UA" sz="1600" dirty="0" smtClean="0"/>
              <a:t>оефіцієнт </a:t>
            </a:r>
            <a:r>
              <a:rPr lang="uk-UA" sz="1600" dirty="0"/>
              <a:t>готовності</a:t>
            </a:r>
          </a:p>
        </c:rich>
      </c:tx>
      <c:layout>
        <c:manualLayout>
          <c:xMode val="edge"/>
          <c:yMode val="edge"/>
          <c:x val="0.1305575006474758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58161792213023"/>
          <c:y val="0.29553623750692093"/>
          <c:w val="0.81054228496609149"/>
          <c:h val="0.495549170091780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коефіцієнт готовності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</c:v>
                </c:pt>
                <c:pt idx="1">
                  <c:v>ВИП</c:v>
                </c:pt>
                <c:pt idx="2">
                  <c:v>АСП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0.28000000000000003</c:v>
                </c:pt>
                <c:pt idx="1">
                  <c:v>0.33</c:v>
                </c:pt>
                <c:pt idx="2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A1-4DFB-87F2-1956506DFF4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6156288"/>
        <c:axId val="136159232"/>
      </c:lineChart>
      <c:catAx>
        <c:axId val="136156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6159232"/>
        <c:crosses val="autoZero"/>
        <c:auto val="1"/>
        <c:lblAlgn val="ctr"/>
        <c:lblOffset val="100"/>
        <c:noMultiLvlLbl val="0"/>
      </c:catAx>
      <c:valAx>
        <c:axId val="136159232"/>
        <c:scaling>
          <c:orientation val="minMax"/>
          <c:min val="0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615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73215511666796"/>
          <c:y val="0.12233887010457957"/>
          <c:w val="0.54811493523511634"/>
          <c:h val="0.80665971600639763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аспіранти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мотивація</c:v>
                </c:pt>
                <c:pt idx="1">
                  <c:v>цінності</c:v>
                </c:pt>
                <c:pt idx="2">
                  <c:v>воля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0.84</c:v>
                </c:pt>
                <c:pt idx="1">
                  <c:v>0.55000000000000004</c:v>
                </c:pt>
                <c:pt idx="2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3-4BB9-888A-87FB6D6AA8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випускники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мотивація</c:v>
                </c:pt>
                <c:pt idx="1">
                  <c:v>цінності</c:v>
                </c:pt>
                <c:pt idx="2">
                  <c:v>воля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0.69</c:v>
                </c:pt>
                <c:pt idx="1">
                  <c:v>0.56000000000000005</c:v>
                </c:pt>
                <c:pt idx="2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13-4BB9-888A-87FB6D6AA8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вступники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мотивація</c:v>
                </c:pt>
                <c:pt idx="1">
                  <c:v>цінності</c:v>
                </c:pt>
                <c:pt idx="2">
                  <c:v>воля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0.71</c:v>
                </c:pt>
                <c:pt idx="1">
                  <c:v>0.43</c:v>
                </c:pt>
                <c:pt idx="2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13-4BB9-888A-87FB6D6AA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840704"/>
        <c:axId val="134842624"/>
      </c:radarChart>
      <c:catAx>
        <c:axId val="13484070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4842624"/>
        <c:crosses val="autoZero"/>
        <c:auto val="1"/>
        <c:lblAlgn val="ctr"/>
        <c:lblOffset val="100"/>
        <c:noMultiLvlLbl val="0"/>
      </c:catAx>
      <c:valAx>
        <c:axId val="13484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8407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564837763334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AE-4270-9D6A-5638B9172530}"/>
                </c:ext>
              </c:extLst>
            </c:dLbl>
            <c:dLbl>
              <c:idx val="1"/>
              <c:layout>
                <c:manualLayout>
                  <c:x val="1.254631268809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AE-4270-9D6A-5638B9172530}"/>
                </c:ext>
              </c:extLst>
            </c:dLbl>
            <c:dLbl>
              <c:idx val="2"/>
              <c:layout>
                <c:manualLayout>
                  <c:x val="7.52778761285754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AE-4270-9D6A-5638B91725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0.02</c:v>
                </c:pt>
                <c:pt idx="1">
                  <c:v>0.03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AE-4270-9D6A-5638B91725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5557522571508E-2"/>
                  <c:y val="-5.3549939324123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AE-4270-9D6A-5638B9172530}"/>
                </c:ext>
              </c:extLst>
            </c:dLbl>
            <c:dLbl>
              <c:idx val="1"/>
              <c:layout>
                <c:manualLayout>
                  <c:x val="2.50926253761918E-2"/>
                  <c:y val="-5.3549939324123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AE-4270-9D6A-5638B9172530}"/>
                </c:ext>
              </c:extLst>
            </c:dLbl>
            <c:dLbl>
              <c:idx val="2"/>
              <c:layout>
                <c:manualLayout>
                  <c:x val="2.007410030095344E-2"/>
                  <c:y val="-1.0709987864824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AE-4270-9D6A-5638B91725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0.68</c:v>
                </c:pt>
                <c:pt idx="1">
                  <c:v>0.66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AE-4270-9D6A-5638B917253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11115045143016E-2"/>
                  <c:y val="1.3387484831030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AE-4270-9D6A-5638B9172530}"/>
                </c:ext>
              </c:extLst>
            </c:dLbl>
            <c:dLbl>
              <c:idx val="1"/>
              <c:layout>
                <c:manualLayout>
                  <c:x val="2.50926253761918E-2"/>
                  <c:y val="-2.6774969662061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AE-4270-9D6A-5638B9172530}"/>
                </c:ext>
              </c:extLst>
            </c:dLbl>
            <c:dLbl>
              <c:idx val="2"/>
              <c:layout>
                <c:manualLayout>
                  <c:x val="2.258336283857262E-2"/>
                  <c:y val="-1.8742478763443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AE-4270-9D6A-5638B91725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0.3</c:v>
                </c:pt>
                <c:pt idx="1">
                  <c:v>0.31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AE-4270-9D6A-5638B91725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4944640"/>
        <c:axId val="134946176"/>
        <c:axId val="0"/>
      </c:bar3DChart>
      <c:catAx>
        <c:axId val="13494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4946176"/>
        <c:crosses val="autoZero"/>
        <c:auto val="1"/>
        <c:lblAlgn val="ctr"/>
        <c:lblOffset val="100"/>
        <c:noMultiLvlLbl val="0"/>
      </c:catAx>
      <c:valAx>
        <c:axId val="134946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9446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uk-UA" sz="1600" dirty="0" smtClean="0"/>
              <a:t>Коефіцієнт готовності за критерієм</a:t>
            </a:r>
            <a:endParaRPr lang="uk-UA" sz="1600" dirty="0"/>
          </a:p>
        </c:rich>
      </c:tx>
      <c:layout>
        <c:manualLayout>
          <c:xMode val="edge"/>
          <c:yMode val="edge"/>
          <c:x val="0.1305575006474758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58161792213023"/>
          <c:y val="0.29553623750692093"/>
          <c:w val="0.81054228496609149"/>
          <c:h val="0.495549170091780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коефіцієнт готовності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</c:v>
                </c:pt>
                <c:pt idx="1">
                  <c:v>ВИП</c:v>
                </c:pt>
                <c:pt idx="2">
                  <c:v>АСП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0.64</c:v>
                </c:pt>
                <c:pt idx="1">
                  <c:v>0.64</c:v>
                </c:pt>
                <c:pt idx="2">
                  <c:v>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70-4098-8D66-4684C0C7D78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3874432"/>
        <c:axId val="133875968"/>
      </c:lineChart>
      <c:catAx>
        <c:axId val="13387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3875968"/>
        <c:crosses val="autoZero"/>
        <c:auto val="1"/>
        <c:lblAlgn val="ctr"/>
        <c:lblOffset val="100"/>
        <c:noMultiLvlLbl val="0"/>
      </c:catAx>
      <c:valAx>
        <c:axId val="133875968"/>
        <c:scaling>
          <c:orientation val="minMax"/>
          <c:min val="0.60000000000000009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387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B-478E-9C2B-548A3C42B8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324082316971996E-2"/>
                  <c:y val="-6.3262449502119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9B-478E-9C2B-548A3C42B8F0}"/>
                </c:ext>
              </c:extLst>
            </c:dLbl>
            <c:dLbl>
              <c:idx val="1"/>
              <c:layout>
                <c:manualLayout>
                  <c:x val="1.6033572027350496E-2"/>
                  <c:y val="6.3262449502119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9B-478E-9C2B-548A3C42B8F0}"/>
                </c:ext>
              </c:extLst>
            </c:dLbl>
            <c:dLbl>
              <c:idx val="2"/>
              <c:layout>
                <c:manualLayout>
                  <c:x val="2.51956131858365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9B-478E-9C2B-548A3C42B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0.96</c:v>
                </c:pt>
                <c:pt idx="1">
                  <c:v>0.94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9B-478E-9C2B-548A3C42B8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614592606593537E-2"/>
                  <c:y val="-6.6425571977225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9B-478E-9C2B-548A3C42B8F0}"/>
                </c:ext>
              </c:extLst>
            </c:dLbl>
            <c:dLbl>
              <c:idx val="1"/>
              <c:layout>
                <c:manualLayout>
                  <c:x val="4.5810205792429989E-3"/>
                  <c:y val="-7.275181692743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9B-478E-9C2B-548A3C42B8F0}"/>
                </c:ext>
              </c:extLst>
            </c:dLbl>
            <c:dLbl>
              <c:idx val="2"/>
              <c:layout>
                <c:manualLayout>
                  <c:x val="1.1452551448107581E-2"/>
                  <c:y val="-7.907806187764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9B-478E-9C2B-548A3C42B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0.04</c:v>
                </c:pt>
                <c:pt idx="1">
                  <c:v>0.06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9B-478E-9C2B-548A3C42B8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3957504"/>
        <c:axId val="133959040"/>
        <c:axId val="0"/>
      </c:bar3DChart>
      <c:catAx>
        <c:axId val="13395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3959040"/>
        <c:crosses val="autoZero"/>
        <c:auto val="1"/>
        <c:lblAlgn val="ctr"/>
        <c:lblOffset val="100"/>
        <c:noMultiLvlLbl val="0"/>
      </c:catAx>
      <c:valAx>
        <c:axId val="1339590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3957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uk-UA" sz="1600" dirty="0" smtClean="0"/>
              <a:t>Коефіцієнт готовності за критерієм</a:t>
            </a:r>
            <a:endParaRPr lang="uk-UA" sz="1600" dirty="0"/>
          </a:p>
        </c:rich>
      </c:tx>
      <c:layout>
        <c:manualLayout>
          <c:xMode val="edge"/>
          <c:yMode val="edge"/>
          <c:x val="0.1305575006474758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58161792213023"/>
          <c:y val="0.29553623750692093"/>
          <c:w val="0.81054228496609149"/>
          <c:h val="0.495549170091780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коефіцієнт готовності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</c:v>
                </c:pt>
                <c:pt idx="1">
                  <c:v>ВИП</c:v>
                </c:pt>
                <c:pt idx="2">
                  <c:v>АСП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0.52</c:v>
                </c:pt>
                <c:pt idx="1">
                  <c:v>0.53</c:v>
                </c:pt>
                <c:pt idx="2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C4-4D04-8341-55217E59977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4019328"/>
        <c:axId val="135005312"/>
      </c:lineChart>
      <c:catAx>
        <c:axId val="134019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5005312"/>
        <c:crosses val="autoZero"/>
        <c:auto val="1"/>
        <c:lblAlgn val="ctr"/>
        <c:lblOffset val="100"/>
        <c:noMultiLvlLbl val="0"/>
      </c:catAx>
      <c:valAx>
        <c:axId val="135005312"/>
        <c:scaling>
          <c:orientation val="minMax"/>
          <c:min val="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01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59583948412366"/>
          <c:y val="4.8235226950091963E-2"/>
          <c:w val="0.56266462478833867"/>
          <c:h val="0.91979949758668789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аспіранти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теоретичні знання</c:v>
                </c:pt>
                <c:pt idx="1">
                  <c:v>методичні знання</c:v>
                </c:pt>
                <c:pt idx="2">
                  <c:v>іноземна мова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0.62</c:v>
                </c:pt>
                <c:pt idx="1">
                  <c:v>0.6</c:v>
                </c:pt>
                <c:pt idx="2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0-4DD7-B7D2-73433CB285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випускники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теоретичні знання</c:v>
                </c:pt>
                <c:pt idx="1">
                  <c:v>методичні знання</c:v>
                </c:pt>
                <c:pt idx="2">
                  <c:v>іноземна мова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0.49</c:v>
                </c:pt>
                <c:pt idx="1">
                  <c:v>0.5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80-4DD7-B7D2-73433CB285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вступники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Лист1!$A$2:$A$4</c:f>
              <c:strCache>
                <c:ptCount val="3"/>
                <c:pt idx="0">
                  <c:v>теоретичні знання</c:v>
                </c:pt>
                <c:pt idx="1">
                  <c:v>методичні знання</c:v>
                </c:pt>
                <c:pt idx="2">
                  <c:v>іноземна мова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0.28999999999999998</c:v>
                </c:pt>
                <c:pt idx="1">
                  <c:v>0.47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80-4DD7-B7D2-73433CB28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102464"/>
        <c:axId val="135104384"/>
      </c:radarChart>
      <c:catAx>
        <c:axId val="1351024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5104384"/>
        <c:crosses val="autoZero"/>
        <c:auto val="1"/>
        <c:lblAlgn val="ctr"/>
        <c:lblOffset val="100"/>
        <c:noMultiLvlLbl val="0"/>
      </c:catAx>
      <c:valAx>
        <c:axId val="13510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1024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7.8641796318985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9A-4CCB-A27E-2A875A4D9F80}"/>
                </c:ext>
              </c:extLst>
            </c:dLbl>
            <c:dLbl>
              <c:idx val="1"/>
              <c:layout>
                <c:manualLayout>
                  <c:x val="2.38854027276377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9A-4CCB-A27E-2A875A4D9F80}"/>
                </c:ext>
              </c:extLst>
            </c:dLbl>
            <c:dLbl>
              <c:idx val="2"/>
              <c:layout>
                <c:manualLayout>
                  <c:x val="1.4928376704773601E-2"/>
                  <c:y val="-2.62139321063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9A-4CCB-A27E-2A875A4D9F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</c:v>
                </c:pt>
                <c:pt idx="1">
                  <c:v>0.26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9A-4CCB-A27E-2A875A4D9F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04938271604937E-2"/>
                  <c:y val="2.903810920295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9A-4CCB-A27E-2A875A4D9F80}"/>
                </c:ext>
              </c:extLst>
            </c:dLbl>
            <c:dLbl>
              <c:idx val="1"/>
              <c:layout>
                <c:manualLayout>
                  <c:x val="1.3888888888888833E-2"/>
                  <c:y val="5.32359185528754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9A-4CCB-A27E-2A875A4D9F80}"/>
                </c:ext>
              </c:extLst>
            </c:dLbl>
            <c:dLbl>
              <c:idx val="2"/>
              <c:layout>
                <c:manualLayout>
                  <c:x val="2.4691358024691357E-2"/>
                  <c:y val="-7.5499083927680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9A-4CCB-A27E-2A875A4D9F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</c:v>
                </c:pt>
                <c:pt idx="1">
                  <c:v>0.56999999999999995</c:v>
                </c:pt>
                <c:pt idx="2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9A-4CCB-A27E-2A875A4D9F8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0.116152436811816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9A-4CCB-A27E-2A875A4D9F80}"/>
                </c:ext>
              </c:extLst>
            </c:dLbl>
            <c:dLbl>
              <c:idx val="1"/>
              <c:layout>
                <c:manualLayout>
                  <c:x val="2.3148148148148147E-2"/>
                  <c:y val="-0.12196005865240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9A-4CCB-A27E-2A875A4D9F80}"/>
                </c:ext>
              </c:extLst>
            </c:dLbl>
            <c:dLbl>
              <c:idx val="2"/>
              <c:layout>
                <c:manualLayout>
                  <c:x val="2.4691358024691357E-2"/>
                  <c:y val="-0.185843898898906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9A-4CCB-A27E-2A875A4D9F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вступники</c:v>
                </c:pt>
                <c:pt idx="1">
                  <c:v>випускники</c:v>
                </c:pt>
                <c:pt idx="2">
                  <c:v>аспіранти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0.08</c:v>
                </c:pt>
                <c:pt idx="1">
                  <c:v>0.17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C9A-4CCB-A27E-2A875A4D9F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5185920"/>
        <c:axId val="135187456"/>
        <c:axId val="0"/>
      </c:bar3DChart>
      <c:catAx>
        <c:axId val="135185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5187456"/>
        <c:crosses val="autoZero"/>
        <c:auto val="1"/>
        <c:lblAlgn val="ctr"/>
        <c:lblOffset val="100"/>
        <c:noMultiLvlLbl val="0"/>
      </c:catAx>
      <c:valAx>
        <c:axId val="1351874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1859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uk-UA" sz="1600" dirty="0" smtClean="0"/>
              <a:t>Коефіцієнт готовності за критерієм</a:t>
            </a:r>
            <a:endParaRPr lang="uk-UA" sz="1600" dirty="0"/>
          </a:p>
        </c:rich>
      </c:tx>
      <c:layout>
        <c:manualLayout>
          <c:xMode val="edge"/>
          <c:yMode val="edge"/>
          <c:x val="0.1305575006474758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58161792213023"/>
          <c:y val="0.29553623750692093"/>
          <c:w val="0.81054228496609149"/>
          <c:h val="0.495549170091780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коефіцієнт готовності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ВСТ</c:v>
                </c:pt>
                <c:pt idx="1">
                  <c:v>ВИП</c:v>
                </c:pt>
                <c:pt idx="2">
                  <c:v>АСП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0.38</c:v>
                </c:pt>
                <c:pt idx="1">
                  <c:v>0.46</c:v>
                </c:pt>
                <c:pt idx="2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9E-49EF-AD90-8A1081658B9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510272"/>
        <c:axId val="135271552"/>
      </c:lineChart>
      <c:catAx>
        <c:axId val="13551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5271552"/>
        <c:crosses val="autoZero"/>
        <c:auto val="1"/>
        <c:lblAlgn val="ctr"/>
        <c:lblOffset val="100"/>
        <c:noMultiLvlLbl val="0"/>
      </c:catAx>
      <c:valAx>
        <c:axId val="135271552"/>
        <c:scaling>
          <c:orientation val="minMax"/>
          <c:min val="0.3500000000000000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51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2D905-B7F9-4D15-8B74-153141CBECD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B4FB37-7537-444F-9918-295DBD7460CA}">
      <dgm:prSet phldrT="[Текст]"/>
      <dgm:spPr/>
      <dgm:t>
        <a:bodyPr/>
        <a:lstStyle/>
        <a:p>
          <a:r>
            <a:rPr lang="uk-UA" b="0" i="0" dirty="0" smtClean="0"/>
            <a:t>здатність особи розв’язувати комплексні проблеми в галузі професійної та/або </a:t>
          </a:r>
          <a:r>
            <a:rPr lang="uk-U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дослідницько-інноваційної діяльності</a:t>
          </a:r>
          <a:r>
            <a:rPr lang="uk-UA" b="0" i="0" dirty="0" smtClean="0"/>
            <a:t>, що передбачає глибоке переосмислення наявних та створення нових цілісних знань та/або професійної практики</a:t>
          </a:r>
          <a:endParaRPr lang="uk-UA" dirty="0"/>
        </a:p>
      </dgm:t>
    </dgm:pt>
    <dgm:pt modelId="{AAAACF93-3806-413E-8DC2-DE276D4268D6}" type="parTrans" cxnId="{2F88BC82-88EB-4614-94D7-68E359374124}">
      <dgm:prSet/>
      <dgm:spPr/>
      <dgm:t>
        <a:bodyPr/>
        <a:lstStyle/>
        <a:p>
          <a:endParaRPr lang="uk-UA"/>
        </a:p>
      </dgm:t>
    </dgm:pt>
    <dgm:pt modelId="{A4832691-633E-40FC-B4F9-781364ACA888}" type="sibTrans" cxnId="{2F88BC82-88EB-4614-94D7-68E359374124}">
      <dgm:prSet/>
      <dgm:spPr/>
      <dgm:t>
        <a:bodyPr/>
        <a:lstStyle/>
        <a:p>
          <a:endParaRPr lang="uk-UA"/>
        </a:p>
      </dgm:t>
    </dgm:pt>
    <dgm:pt modelId="{1876398C-CA7A-4CEB-8D54-37D199372846}" type="pres">
      <dgm:prSet presAssocID="{95F2D905-B7F9-4D15-8B74-153141CBEC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B6229F5-63E1-4AE4-8371-760E5199E9B7}" type="pres">
      <dgm:prSet presAssocID="{D5B4FB37-7537-444F-9918-295DBD7460C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FF971EF-F871-4DF7-8718-FCD974DA72EB}" type="presOf" srcId="{95F2D905-B7F9-4D15-8B74-153141CBECD1}" destId="{1876398C-CA7A-4CEB-8D54-37D199372846}" srcOrd="0" destOrd="0" presId="urn:microsoft.com/office/officeart/2005/8/layout/default"/>
    <dgm:cxn modelId="{2F88BC82-88EB-4614-94D7-68E359374124}" srcId="{95F2D905-B7F9-4D15-8B74-153141CBECD1}" destId="{D5B4FB37-7537-444F-9918-295DBD7460CA}" srcOrd="0" destOrd="0" parTransId="{AAAACF93-3806-413E-8DC2-DE276D4268D6}" sibTransId="{A4832691-633E-40FC-B4F9-781364ACA888}"/>
    <dgm:cxn modelId="{41E8D30C-A584-46D3-95A0-86B48A3E0330}" type="presOf" srcId="{D5B4FB37-7537-444F-9918-295DBD7460CA}" destId="{BB6229F5-63E1-4AE4-8371-760E5199E9B7}" srcOrd="0" destOrd="0" presId="urn:microsoft.com/office/officeart/2005/8/layout/default"/>
    <dgm:cxn modelId="{50B227F7-7D5A-45FD-B5D7-26298A8E8D32}" type="presParOf" srcId="{1876398C-CA7A-4CEB-8D54-37D199372846}" destId="{BB6229F5-63E1-4AE4-8371-760E5199E9B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F364F1-E9E8-467D-B52F-A6AB37F7366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FEB0A97-63CE-46E8-8634-CA4E84E2AF38}">
      <dgm:prSet phldrT="[Текст]" custT="1"/>
      <dgm:spPr/>
      <dgm:t>
        <a:bodyPr/>
        <a:lstStyle/>
        <a:p>
          <a:r>
            <a:rPr lang="uk-UA" sz="2700" dirty="0" smtClean="0"/>
            <a:t>комплексна діяльність, спрямована на створення нових знань, їх формалізацію </a:t>
          </a:r>
        </a:p>
        <a:p>
          <a:r>
            <a:rPr lang="uk-UA" sz="2700" dirty="0" smtClean="0"/>
            <a:t>у вигляді певного продукту та подальше поширення з метою використання </a:t>
          </a:r>
        </a:p>
        <a:p>
          <a:r>
            <a:rPr lang="uk-UA" sz="2700" dirty="0" smtClean="0"/>
            <a:t>на користь суспільства</a:t>
          </a:r>
          <a:endParaRPr lang="uk-UA" sz="2700" dirty="0"/>
        </a:p>
      </dgm:t>
    </dgm:pt>
    <dgm:pt modelId="{71851766-E23D-413F-9DB8-4F544961F904}" type="parTrans" cxnId="{2D7E8A9D-6EFB-472F-87A8-DC2E87151D0F}">
      <dgm:prSet/>
      <dgm:spPr/>
      <dgm:t>
        <a:bodyPr/>
        <a:lstStyle/>
        <a:p>
          <a:endParaRPr lang="uk-UA"/>
        </a:p>
      </dgm:t>
    </dgm:pt>
    <dgm:pt modelId="{AC7B0125-BCFA-4F3B-9614-3E825F919174}" type="sibTrans" cxnId="{2D7E8A9D-6EFB-472F-87A8-DC2E87151D0F}">
      <dgm:prSet/>
      <dgm:spPr/>
      <dgm:t>
        <a:bodyPr/>
        <a:lstStyle/>
        <a:p>
          <a:endParaRPr lang="uk-UA"/>
        </a:p>
      </dgm:t>
    </dgm:pt>
    <dgm:pt modelId="{1B4202EA-A537-4D6A-9B36-5267F60A9A65}" type="pres">
      <dgm:prSet presAssocID="{2AF364F1-E9E8-467D-B52F-A6AB37F736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117D907-E06E-457A-BED7-C61B795B4972}" type="pres">
      <dgm:prSet presAssocID="{DFEB0A97-63CE-46E8-8634-CA4E84E2AF38}" presName="root" presStyleCnt="0"/>
      <dgm:spPr/>
    </dgm:pt>
    <dgm:pt modelId="{8E9D0A06-C17E-469F-99BC-CD3ABF76C6AF}" type="pres">
      <dgm:prSet presAssocID="{DFEB0A97-63CE-46E8-8634-CA4E84E2AF38}" presName="rootComposite" presStyleCnt="0"/>
      <dgm:spPr/>
    </dgm:pt>
    <dgm:pt modelId="{481B13AA-944E-4E8C-971C-E4060650A19C}" type="pres">
      <dgm:prSet presAssocID="{DFEB0A97-63CE-46E8-8634-CA4E84E2AF38}" presName="rootText" presStyleLbl="node1" presStyleIdx="0" presStyleCnt="1"/>
      <dgm:spPr/>
      <dgm:t>
        <a:bodyPr/>
        <a:lstStyle/>
        <a:p>
          <a:endParaRPr lang="uk-UA"/>
        </a:p>
      </dgm:t>
    </dgm:pt>
    <dgm:pt modelId="{27DA9F46-29CF-4AB7-B763-95EA25FAE812}" type="pres">
      <dgm:prSet presAssocID="{DFEB0A97-63CE-46E8-8634-CA4E84E2AF38}" presName="rootConnector" presStyleLbl="node1" presStyleIdx="0" presStyleCnt="1"/>
      <dgm:spPr/>
      <dgm:t>
        <a:bodyPr/>
        <a:lstStyle/>
        <a:p>
          <a:endParaRPr lang="uk-UA"/>
        </a:p>
      </dgm:t>
    </dgm:pt>
    <dgm:pt modelId="{3B6C185C-5068-4116-97C8-9A81085F2A1E}" type="pres">
      <dgm:prSet presAssocID="{DFEB0A97-63CE-46E8-8634-CA4E84E2AF38}" presName="childShape" presStyleCnt="0"/>
      <dgm:spPr/>
    </dgm:pt>
  </dgm:ptLst>
  <dgm:cxnLst>
    <dgm:cxn modelId="{C3B0DAFE-FED8-4CEA-BD21-D279C52D1D81}" type="presOf" srcId="{DFEB0A97-63CE-46E8-8634-CA4E84E2AF38}" destId="{27DA9F46-29CF-4AB7-B763-95EA25FAE812}" srcOrd="1" destOrd="0" presId="urn:microsoft.com/office/officeart/2005/8/layout/hierarchy3"/>
    <dgm:cxn modelId="{858724A4-A17D-4BAA-AE59-C6A73E509250}" type="presOf" srcId="{2AF364F1-E9E8-467D-B52F-A6AB37F73668}" destId="{1B4202EA-A537-4D6A-9B36-5267F60A9A65}" srcOrd="0" destOrd="0" presId="urn:microsoft.com/office/officeart/2005/8/layout/hierarchy3"/>
    <dgm:cxn modelId="{2D7E8A9D-6EFB-472F-87A8-DC2E87151D0F}" srcId="{2AF364F1-E9E8-467D-B52F-A6AB37F73668}" destId="{DFEB0A97-63CE-46E8-8634-CA4E84E2AF38}" srcOrd="0" destOrd="0" parTransId="{71851766-E23D-413F-9DB8-4F544961F904}" sibTransId="{AC7B0125-BCFA-4F3B-9614-3E825F919174}"/>
    <dgm:cxn modelId="{6681D80E-3CA6-4EA7-86C9-7DC749ED4068}" type="presOf" srcId="{DFEB0A97-63CE-46E8-8634-CA4E84E2AF38}" destId="{481B13AA-944E-4E8C-971C-E4060650A19C}" srcOrd="0" destOrd="0" presId="urn:microsoft.com/office/officeart/2005/8/layout/hierarchy3"/>
    <dgm:cxn modelId="{8CBE864F-614C-463B-97B7-CB46B9DC7D44}" type="presParOf" srcId="{1B4202EA-A537-4D6A-9B36-5267F60A9A65}" destId="{D117D907-E06E-457A-BED7-C61B795B4972}" srcOrd="0" destOrd="0" presId="urn:microsoft.com/office/officeart/2005/8/layout/hierarchy3"/>
    <dgm:cxn modelId="{153993F5-53C3-4CB4-B261-DF36FC2736C3}" type="presParOf" srcId="{D117D907-E06E-457A-BED7-C61B795B4972}" destId="{8E9D0A06-C17E-469F-99BC-CD3ABF76C6AF}" srcOrd="0" destOrd="0" presId="urn:microsoft.com/office/officeart/2005/8/layout/hierarchy3"/>
    <dgm:cxn modelId="{2B9EA946-B2E9-46B0-90D9-71D800BF36A5}" type="presParOf" srcId="{8E9D0A06-C17E-469F-99BC-CD3ABF76C6AF}" destId="{481B13AA-944E-4E8C-971C-E4060650A19C}" srcOrd="0" destOrd="0" presId="urn:microsoft.com/office/officeart/2005/8/layout/hierarchy3"/>
    <dgm:cxn modelId="{0A516049-670A-4545-B87C-E7A6450E4C80}" type="presParOf" srcId="{8E9D0A06-C17E-469F-99BC-CD3ABF76C6AF}" destId="{27DA9F46-29CF-4AB7-B763-95EA25FAE812}" srcOrd="1" destOrd="0" presId="urn:microsoft.com/office/officeart/2005/8/layout/hierarchy3"/>
    <dgm:cxn modelId="{EF17CD42-2D0E-49CD-BFC8-9D27788E40C5}" type="presParOf" srcId="{D117D907-E06E-457A-BED7-C61B795B4972}" destId="{3B6C185C-5068-4116-97C8-9A81085F2A1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771E17-9A00-4240-9F4C-96DAC0FCF2B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9DBE1BC-F6A5-4D1D-9654-29326272A155}">
      <dgm:prSet phldrT="[Текст]"/>
      <dgm:spPr/>
      <dgm:t>
        <a:bodyPr/>
        <a:lstStyle/>
        <a:p>
          <a:r>
            <a:rPr lang="uk-UA" dirty="0" smtClean="0"/>
            <a:t>сформована у результаті професійної підготовки інтегрована якість особистості, </a:t>
          </a:r>
        </a:p>
        <a:p>
          <a:r>
            <a:rPr lang="uk-UA" dirty="0" smtClean="0"/>
            <a:t>що характеризується: </a:t>
          </a:r>
          <a:endParaRPr lang="uk-UA" dirty="0"/>
        </a:p>
      </dgm:t>
    </dgm:pt>
    <dgm:pt modelId="{3123F72A-727A-457F-B60A-48EDCD583C86}" type="parTrans" cxnId="{A545C775-9E1D-4919-B8F2-F2A24EBD319A}">
      <dgm:prSet/>
      <dgm:spPr/>
      <dgm:t>
        <a:bodyPr/>
        <a:lstStyle/>
        <a:p>
          <a:endParaRPr lang="uk-UA"/>
        </a:p>
      </dgm:t>
    </dgm:pt>
    <dgm:pt modelId="{3C5C33F4-7D01-4C3E-8AA9-8BD966A4BA81}" type="sibTrans" cxnId="{A545C775-9E1D-4919-B8F2-F2A24EBD319A}">
      <dgm:prSet/>
      <dgm:spPr/>
      <dgm:t>
        <a:bodyPr/>
        <a:lstStyle/>
        <a:p>
          <a:endParaRPr lang="uk-UA"/>
        </a:p>
      </dgm:t>
    </dgm:pt>
    <dgm:pt modelId="{0575EA21-7E0E-4D85-AF6A-14A51CB5895B}">
      <dgm:prSet phldrT="[Текст]"/>
      <dgm:spPr/>
      <dgm:t>
        <a:bodyPr/>
        <a:lstStyle/>
        <a:p>
          <a:pPr algn="just"/>
          <a:r>
            <a:rPr lang="uk-UA" dirty="0" smtClean="0"/>
            <a:t>операційною готовністю, що означає оволодіння технологією здійснення дослідницько-інноваційної  діяльності, яка включає сукупність професійних знань, умінь, навичок</a:t>
          </a:r>
          <a:endParaRPr lang="uk-UA" dirty="0"/>
        </a:p>
      </dgm:t>
    </dgm:pt>
    <dgm:pt modelId="{0C39BEB1-A942-4057-B915-8FE3A2E866FF}" type="parTrans" cxnId="{BB82E464-3D01-4A99-B303-3F30E7E776C9}">
      <dgm:prSet/>
      <dgm:spPr/>
      <dgm:t>
        <a:bodyPr/>
        <a:lstStyle/>
        <a:p>
          <a:endParaRPr lang="uk-UA"/>
        </a:p>
      </dgm:t>
    </dgm:pt>
    <dgm:pt modelId="{F57FA1C6-2EAA-468E-BBD5-C6FEEDF6513B}" type="sibTrans" cxnId="{BB82E464-3D01-4A99-B303-3F30E7E776C9}">
      <dgm:prSet/>
      <dgm:spPr/>
      <dgm:t>
        <a:bodyPr/>
        <a:lstStyle/>
        <a:p>
          <a:endParaRPr lang="uk-UA"/>
        </a:p>
      </dgm:t>
    </dgm:pt>
    <dgm:pt modelId="{DD39647F-BADE-426B-B21B-32DA21292C3F}">
      <dgm:prSet phldrT="[Текст]"/>
      <dgm:spPr/>
      <dgm:t>
        <a:bodyPr/>
        <a:lstStyle/>
        <a:p>
          <a:pPr algn="just"/>
          <a:r>
            <a:rPr lang="uk-UA" dirty="0" smtClean="0"/>
            <a:t>сформованістю професійних та особистісних властивостей, до яких належать мотиваційно-вольові якості особистості, здатність до творчого  мислення і рефлексії, прагнення саморозвитку і самовдосконалення</a:t>
          </a:r>
          <a:endParaRPr lang="uk-UA" dirty="0"/>
        </a:p>
      </dgm:t>
    </dgm:pt>
    <dgm:pt modelId="{011FAEF1-AF36-48BC-A5BC-775B0A048BFA}" type="parTrans" cxnId="{508CED7B-DE99-4AD3-B64D-1B7510CBFD45}">
      <dgm:prSet/>
      <dgm:spPr/>
      <dgm:t>
        <a:bodyPr/>
        <a:lstStyle/>
        <a:p>
          <a:endParaRPr lang="uk-UA"/>
        </a:p>
      </dgm:t>
    </dgm:pt>
    <dgm:pt modelId="{30514A67-1958-4777-9649-340F29E4409E}" type="sibTrans" cxnId="{508CED7B-DE99-4AD3-B64D-1B7510CBFD45}">
      <dgm:prSet/>
      <dgm:spPr/>
      <dgm:t>
        <a:bodyPr/>
        <a:lstStyle/>
        <a:p>
          <a:endParaRPr lang="uk-UA"/>
        </a:p>
      </dgm:t>
    </dgm:pt>
    <dgm:pt modelId="{6BF59DEE-8DE8-426C-85B0-583277A65217}" type="pres">
      <dgm:prSet presAssocID="{E0771E17-9A00-4240-9F4C-96DAC0FCF2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33F21C61-8F41-4D38-BEEE-821643F9D48A}" type="pres">
      <dgm:prSet presAssocID="{A9DBE1BC-F6A5-4D1D-9654-29326272A155}" presName="root" presStyleCnt="0"/>
      <dgm:spPr/>
    </dgm:pt>
    <dgm:pt modelId="{A209EDDD-59F7-4B8B-A4E9-3FD8BB59C55F}" type="pres">
      <dgm:prSet presAssocID="{A9DBE1BC-F6A5-4D1D-9654-29326272A155}" presName="rootComposite" presStyleCnt="0"/>
      <dgm:spPr/>
    </dgm:pt>
    <dgm:pt modelId="{05BEC147-4E04-4E87-BFEA-7550353B90F1}" type="pres">
      <dgm:prSet presAssocID="{A9DBE1BC-F6A5-4D1D-9654-29326272A155}" presName="rootText" presStyleLbl="node1" presStyleIdx="0" presStyleCnt="1" custScaleX="311648" custLinFactNeighborX="700" custLinFactNeighborY="-25742"/>
      <dgm:spPr/>
      <dgm:t>
        <a:bodyPr/>
        <a:lstStyle/>
        <a:p>
          <a:endParaRPr lang="uk-UA"/>
        </a:p>
      </dgm:t>
    </dgm:pt>
    <dgm:pt modelId="{3384504B-2162-4ECB-B0C3-AC6640973713}" type="pres">
      <dgm:prSet presAssocID="{A9DBE1BC-F6A5-4D1D-9654-29326272A155}" presName="rootConnector" presStyleLbl="node1" presStyleIdx="0" presStyleCnt="1"/>
      <dgm:spPr/>
      <dgm:t>
        <a:bodyPr/>
        <a:lstStyle/>
        <a:p>
          <a:endParaRPr lang="uk-UA"/>
        </a:p>
      </dgm:t>
    </dgm:pt>
    <dgm:pt modelId="{DEF3BA67-FB17-431D-8374-24748E7EC840}" type="pres">
      <dgm:prSet presAssocID="{A9DBE1BC-F6A5-4D1D-9654-29326272A155}" presName="childShape" presStyleCnt="0"/>
      <dgm:spPr/>
    </dgm:pt>
    <dgm:pt modelId="{829F4707-B560-402D-AE13-6992F479597C}" type="pres">
      <dgm:prSet presAssocID="{0C39BEB1-A942-4057-B915-8FE3A2E866FF}" presName="Name13" presStyleLbl="parChTrans1D2" presStyleIdx="0" presStyleCnt="2"/>
      <dgm:spPr/>
      <dgm:t>
        <a:bodyPr/>
        <a:lstStyle/>
        <a:p>
          <a:endParaRPr lang="uk-UA"/>
        </a:p>
      </dgm:t>
    </dgm:pt>
    <dgm:pt modelId="{E51ED3FB-B5C8-4C1C-BF40-D2D386E5DBAA}" type="pres">
      <dgm:prSet presAssocID="{0575EA21-7E0E-4D85-AF6A-14A51CB5895B}" presName="childText" presStyleLbl="bgAcc1" presStyleIdx="0" presStyleCnt="2" custScaleX="461407" custLinFactNeighborX="-2083" custLinFactNeighborY="-167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CBD85D-0484-4DC1-8A18-B3432FABA6BB}" type="pres">
      <dgm:prSet presAssocID="{011FAEF1-AF36-48BC-A5BC-775B0A048BFA}" presName="Name13" presStyleLbl="parChTrans1D2" presStyleIdx="1" presStyleCnt="2"/>
      <dgm:spPr/>
      <dgm:t>
        <a:bodyPr/>
        <a:lstStyle/>
        <a:p>
          <a:endParaRPr lang="uk-UA"/>
        </a:p>
      </dgm:t>
    </dgm:pt>
    <dgm:pt modelId="{08DEB3CD-ACD8-4D5D-9BE5-09A62CE48B40}" type="pres">
      <dgm:prSet presAssocID="{DD39647F-BADE-426B-B21B-32DA21292C3F}" presName="childText" presStyleLbl="bgAcc1" presStyleIdx="1" presStyleCnt="2" custScaleX="458284" custLinFactNeighborX="-3056" custLinFactNeighborY="-76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B82E464-3D01-4A99-B303-3F30E7E776C9}" srcId="{A9DBE1BC-F6A5-4D1D-9654-29326272A155}" destId="{0575EA21-7E0E-4D85-AF6A-14A51CB5895B}" srcOrd="0" destOrd="0" parTransId="{0C39BEB1-A942-4057-B915-8FE3A2E866FF}" sibTransId="{F57FA1C6-2EAA-468E-BBD5-C6FEEDF6513B}"/>
    <dgm:cxn modelId="{CD341FFE-10BE-4462-9B47-61BD9A56F0C9}" type="presOf" srcId="{E0771E17-9A00-4240-9F4C-96DAC0FCF2B8}" destId="{6BF59DEE-8DE8-426C-85B0-583277A65217}" srcOrd="0" destOrd="0" presId="urn:microsoft.com/office/officeart/2005/8/layout/hierarchy3"/>
    <dgm:cxn modelId="{A545C775-9E1D-4919-B8F2-F2A24EBD319A}" srcId="{E0771E17-9A00-4240-9F4C-96DAC0FCF2B8}" destId="{A9DBE1BC-F6A5-4D1D-9654-29326272A155}" srcOrd="0" destOrd="0" parTransId="{3123F72A-727A-457F-B60A-48EDCD583C86}" sibTransId="{3C5C33F4-7D01-4C3E-8AA9-8BD966A4BA81}"/>
    <dgm:cxn modelId="{0FE42772-5613-4B0E-B4E5-E33749E79155}" type="presOf" srcId="{011FAEF1-AF36-48BC-A5BC-775B0A048BFA}" destId="{ACCBD85D-0484-4DC1-8A18-B3432FABA6BB}" srcOrd="0" destOrd="0" presId="urn:microsoft.com/office/officeart/2005/8/layout/hierarchy3"/>
    <dgm:cxn modelId="{E3DA2783-1661-4031-818D-A7136C5C0868}" type="presOf" srcId="{0C39BEB1-A942-4057-B915-8FE3A2E866FF}" destId="{829F4707-B560-402D-AE13-6992F479597C}" srcOrd="0" destOrd="0" presId="urn:microsoft.com/office/officeart/2005/8/layout/hierarchy3"/>
    <dgm:cxn modelId="{6CC3364F-0D38-4115-9A89-CC587FA223D9}" type="presOf" srcId="{A9DBE1BC-F6A5-4D1D-9654-29326272A155}" destId="{3384504B-2162-4ECB-B0C3-AC6640973713}" srcOrd="1" destOrd="0" presId="urn:microsoft.com/office/officeart/2005/8/layout/hierarchy3"/>
    <dgm:cxn modelId="{80C54333-C33E-4851-BB99-ACE360B6DCDA}" type="presOf" srcId="{A9DBE1BC-F6A5-4D1D-9654-29326272A155}" destId="{05BEC147-4E04-4E87-BFEA-7550353B90F1}" srcOrd="0" destOrd="0" presId="urn:microsoft.com/office/officeart/2005/8/layout/hierarchy3"/>
    <dgm:cxn modelId="{82C33259-F491-46BB-8C01-1C3AADAFFAF4}" type="presOf" srcId="{0575EA21-7E0E-4D85-AF6A-14A51CB5895B}" destId="{E51ED3FB-B5C8-4C1C-BF40-D2D386E5DBAA}" srcOrd="0" destOrd="0" presId="urn:microsoft.com/office/officeart/2005/8/layout/hierarchy3"/>
    <dgm:cxn modelId="{CA93472F-B5CF-4C2D-A6FB-8CE95F77FAC7}" type="presOf" srcId="{DD39647F-BADE-426B-B21B-32DA21292C3F}" destId="{08DEB3CD-ACD8-4D5D-9BE5-09A62CE48B40}" srcOrd="0" destOrd="0" presId="urn:microsoft.com/office/officeart/2005/8/layout/hierarchy3"/>
    <dgm:cxn modelId="{508CED7B-DE99-4AD3-B64D-1B7510CBFD45}" srcId="{A9DBE1BC-F6A5-4D1D-9654-29326272A155}" destId="{DD39647F-BADE-426B-B21B-32DA21292C3F}" srcOrd="1" destOrd="0" parTransId="{011FAEF1-AF36-48BC-A5BC-775B0A048BFA}" sibTransId="{30514A67-1958-4777-9649-340F29E4409E}"/>
    <dgm:cxn modelId="{C730BEE4-0D10-4907-B7B7-93D9240A7B81}" type="presParOf" srcId="{6BF59DEE-8DE8-426C-85B0-583277A65217}" destId="{33F21C61-8F41-4D38-BEEE-821643F9D48A}" srcOrd="0" destOrd="0" presId="urn:microsoft.com/office/officeart/2005/8/layout/hierarchy3"/>
    <dgm:cxn modelId="{4F2EF682-E89F-4428-8D64-123CD6DDB713}" type="presParOf" srcId="{33F21C61-8F41-4D38-BEEE-821643F9D48A}" destId="{A209EDDD-59F7-4B8B-A4E9-3FD8BB59C55F}" srcOrd="0" destOrd="0" presId="urn:microsoft.com/office/officeart/2005/8/layout/hierarchy3"/>
    <dgm:cxn modelId="{8C89EAF9-C372-4DB2-AE02-E43DD124D82B}" type="presParOf" srcId="{A209EDDD-59F7-4B8B-A4E9-3FD8BB59C55F}" destId="{05BEC147-4E04-4E87-BFEA-7550353B90F1}" srcOrd="0" destOrd="0" presId="urn:microsoft.com/office/officeart/2005/8/layout/hierarchy3"/>
    <dgm:cxn modelId="{D97A893A-17FA-4602-9CC3-3318184D9D9E}" type="presParOf" srcId="{A209EDDD-59F7-4B8B-A4E9-3FD8BB59C55F}" destId="{3384504B-2162-4ECB-B0C3-AC6640973713}" srcOrd="1" destOrd="0" presId="urn:microsoft.com/office/officeart/2005/8/layout/hierarchy3"/>
    <dgm:cxn modelId="{9293E833-EF57-4E98-8090-5291A6771468}" type="presParOf" srcId="{33F21C61-8F41-4D38-BEEE-821643F9D48A}" destId="{DEF3BA67-FB17-431D-8374-24748E7EC840}" srcOrd="1" destOrd="0" presId="urn:microsoft.com/office/officeart/2005/8/layout/hierarchy3"/>
    <dgm:cxn modelId="{7BDFE28D-6ED0-4CC3-9243-4043C8D8A357}" type="presParOf" srcId="{DEF3BA67-FB17-431D-8374-24748E7EC840}" destId="{829F4707-B560-402D-AE13-6992F479597C}" srcOrd="0" destOrd="0" presId="urn:microsoft.com/office/officeart/2005/8/layout/hierarchy3"/>
    <dgm:cxn modelId="{191D9EB9-8770-435D-BF4D-C7B4A74056B1}" type="presParOf" srcId="{DEF3BA67-FB17-431D-8374-24748E7EC840}" destId="{E51ED3FB-B5C8-4C1C-BF40-D2D386E5DBAA}" srcOrd="1" destOrd="0" presId="urn:microsoft.com/office/officeart/2005/8/layout/hierarchy3"/>
    <dgm:cxn modelId="{5974BAED-D10E-48F2-97DB-D569731552D9}" type="presParOf" srcId="{DEF3BA67-FB17-431D-8374-24748E7EC840}" destId="{ACCBD85D-0484-4DC1-8A18-B3432FABA6BB}" srcOrd="2" destOrd="0" presId="urn:microsoft.com/office/officeart/2005/8/layout/hierarchy3"/>
    <dgm:cxn modelId="{25C75561-FA86-4A52-99B5-7FA9E6E880F6}" type="presParOf" srcId="{DEF3BA67-FB17-431D-8374-24748E7EC840}" destId="{08DEB3CD-ACD8-4D5D-9BE5-09A62CE48B4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3FC968-ED7A-47AB-8618-B3BC7A18B56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3EAB8C4-7488-4AE2-9E15-1DF42F9A15F1}">
      <dgm:prSet phldrT="[Текст]"/>
      <dgm:spPr/>
      <dgm:t>
        <a:bodyPr/>
        <a:lstStyle/>
        <a:p>
          <a:r>
            <a:rPr lang="uk-UA" b="1" dirty="0" smtClean="0"/>
            <a:t>Готовність до дослідницько-інноваційної діяльності</a:t>
          </a:r>
          <a:endParaRPr lang="uk-UA" b="1" dirty="0"/>
        </a:p>
      </dgm:t>
    </dgm:pt>
    <dgm:pt modelId="{B1A05461-58D9-4131-B9AB-2333C62507A4}" type="parTrans" cxnId="{3C471E6E-6A71-4571-8932-1054315DCC2D}">
      <dgm:prSet/>
      <dgm:spPr/>
      <dgm:t>
        <a:bodyPr/>
        <a:lstStyle/>
        <a:p>
          <a:endParaRPr lang="uk-UA"/>
        </a:p>
      </dgm:t>
    </dgm:pt>
    <dgm:pt modelId="{927BF4E3-ACE8-4502-891E-02C7DD0804BA}" type="sibTrans" cxnId="{3C471E6E-6A71-4571-8932-1054315DCC2D}">
      <dgm:prSet/>
      <dgm:spPr/>
      <dgm:t>
        <a:bodyPr/>
        <a:lstStyle/>
        <a:p>
          <a:endParaRPr lang="uk-UA"/>
        </a:p>
      </dgm:t>
    </dgm:pt>
    <dgm:pt modelId="{9251C1F2-63B2-4690-B2B5-07733561A746}">
      <dgm:prSet phldrT="[Текст]"/>
      <dgm:spPr/>
      <dgm:t>
        <a:bodyPr/>
        <a:lstStyle/>
        <a:p>
          <a:r>
            <a:rPr lang="uk-UA" b="1" dirty="0" smtClean="0"/>
            <a:t>Мотиваційно-вольовий</a:t>
          </a:r>
          <a:endParaRPr lang="uk-UA" b="1" dirty="0"/>
        </a:p>
      </dgm:t>
    </dgm:pt>
    <dgm:pt modelId="{F243D957-B556-471B-9053-449465FBDD8E}" type="parTrans" cxnId="{D02A9711-EAAB-4DAE-AC5E-CD1122658E1F}">
      <dgm:prSet/>
      <dgm:spPr/>
      <dgm:t>
        <a:bodyPr/>
        <a:lstStyle/>
        <a:p>
          <a:endParaRPr lang="uk-UA"/>
        </a:p>
      </dgm:t>
    </dgm:pt>
    <dgm:pt modelId="{E636F9B0-3EB7-4999-8A8E-9FE28567BB3A}" type="sibTrans" cxnId="{D02A9711-EAAB-4DAE-AC5E-CD1122658E1F}">
      <dgm:prSet/>
      <dgm:spPr/>
      <dgm:t>
        <a:bodyPr/>
        <a:lstStyle/>
        <a:p>
          <a:endParaRPr lang="uk-UA"/>
        </a:p>
      </dgm:t>
    </dgm:pt>
    <dgm:pt modelId="{EDB1C40C-96CB-42F4-83D9-5EC8FBACE984}">
      <dgm:prSet phldrT="[Текст]"/>
      <dgm:spPr/>
      <dgm:t>
        <a:bodyPr/>
        <a:lstStyle/>
        <a:p>
          <a:r>
            <a:rPr lang="uk-UA" b="1" dirty="0" smtClean="0"/>
            <a:t>Змістовно-операційний</a:t>
          </a:r>
          <a:endParaRPr lang="uk-UA" b="1" dirty="0"/>
        </a:p>
      </dgm:t>
    </dgm:pt>
    <dgm:pt modelId="{D8B0B9F6-CC2B-4A88-BD53-0CB7D2D27D9F}" type="parTrans" cxnId="{72997866-8133-4992-B2EA-E0C32626FDA5}">
      <dgm:prSet/>
      <dgm:spPr/>
      <dgm:t>
        <a:bodyPr/>
        <a:lstStyle/>
        <a:p>
          <a:endParaRPr lang="uk-UA"/>
        </a:p>
      </dgm:t>
    </dgm:pt>
    <dgm:pt modelId="{D4F1F381-0EBE-471B-B96B-7E8836D79B10}" type="sibTrans" cxnId="{72997866-8133-4992-B2EA-E0C32626FDA5}">
      <dgm:prSet/>
      <dgm:spPr/>
      <dgm:t>
        <a:bodyPr/>
        <a:lstStyle/>
        <a:p>
          <a:endParaRPr lang="uk-UA"/>
        </a:p>
      </dgm:t>
    </dgm:pt>
    <dgm:pt modelId="{AD662F87-3DD8-4739-9F6B-D9A8C6D8A327}">
      <dgm:prSet phldrT="[Текст]"/>
      <dgm:spPr/>
      <dgm:t>
        <a:bodyPr/>
        <a:lstStyle/>
        <a:p>
          <a:r>
            <a:rPr lang="uk-UA" b="1" dirty="0" smtClean="0"/>
            <a:t>Особистісно-креативний</a:t>
          </a:r>
          <a:endParaRPr lang="uk-UA" b="1" dirty="0"/>
        </a:p>
      </dgm:t>
    </dgm:pt>
    <dgm:pt modelId="{6664CA3D-8860-4A09-A885-CF4C5D94F4DD}" type="parTrans" cxnId="{6CF938F3-9911-4192-A19A-66A3094DBD64}">
      <dgm:prSet/>
      <dgm:spPr/>
      <dgm:t>
        <a:bodyPr/>
        <a:lstStyle/>
        <a:p>
          <a:endParaRPr lang="uk-UA"/>
        </a:p>
      </dgm:t>
    </dgm:pt>
    <dgm:pt modelId="{90827634-441B-4EC4-BBE9-0A4709FE38E7}" type="sibTrans" cxnId="{6CF938F3-9911-4192-A19A-66A3094DBD64}">
      <dgm:prSet/>
      <dgm:spPr/>
      <dgm:t>
        <a:bodyPr/>
        <a:lstStyle/>
        <a:p>
          <a:endParaRPr lang="uk-UA"/>
        </a:p>
      </dgm:t>
    </dgm:pt>
    <dgm:pt modelId="{87D81218-1B77-4179-8896-EFABF7398054}">
      <dgm:prSet phldrT="[Текст]"/>
      <dgm:spPr/>
      <dgm:t>
        <a:bodyPr/>
        <a:lstStyle/>
        <a:p>
          <a:r>
            <a:rPr lang="uk-UA" b="1" dirty="0" smtClean="0"/>
            <a:t>Рефлексивно-перспективний</a:t>
          </a:r>
          <a:endParaRPr lang="uk-UA" b="1" dirty="0"/>
        </a:p>
      </dgm:t>
    </dgm:pt>
    <dgm:pt modelId="{A08779BA-AB1F-470C-B8C2-7925E3D87D94}" type="parTrans" cxnId="{FD67E1E2-A26C-46CF-97D2-04B755BAE5D2}">
      <dgm:prSet/>
      <dgm:spPr/>
      <dgm:t>
        <a:bodyPr/>
        <a:lstStyle/>
        <a:p>
          <a:endParaRPr lang="uk-UA"/>
        </a:p>
      </dgm:t>
    </dgm:pt>
    <dgm:pt modelId="{E30B7EFC-CEB6-4BA4-BE9E-B18C070B3922}" type="sibTrans" cxnId="{FD67E1E2-A26C-46CF-97D2-04B755BAE5D2}">
      <dgm:prSet/>
      <dgm:spPr/>
      <dgm:t>
        <a:bodyPr/>
        <a:lstStyle/>
        <a:p>
          <a:endParaRPr lang="uk-UA"/>
        </a:p>
      </dgm:t>
    </dgm:pt>
    <dgm:pt modelId="{544AE00E-6C6C-416E-8028-274FA6436AE2}" type="pres">
      <dgm:prSet presAssocID="{F53FC968-ED7A-47AB-8618-B3BC7A18B5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5B8A5786-AA97-4BD9-9558-59FEE232FB6A}" type="pres">
      <dgm:prSet presAssocID="{13EAB8C4-7488-4AE2-9E15-1DF42F9A15F1}" presName="hierRoot1" presStyleCnt="0"/>
      <dgm:spPr/>
    </dgm:pt>
    <dgm:pt modelId="{CBCC02AD-460C-45B7-B848-5A1DDAB1D3FE}" type="pres">
      <dgm:prSet presAssocID="{13EAB8C4-7488-4AE2-9E15-1DF42F9A15F1}" presName="composite" presStyleCnt="0"/>
      <dgm:spPr/>
    </dgm:pt>
    <dgm:pt modelId="{71146627-5E2B-4A31-B146-E762B10F0E44}" type="pres">
      <dgm:prSet presAssocID="{13EAB8C4-7488-4AE2-9E15-1DF42F9A15F1}" presName="background" presStyleLbl="node0" presStyleIdx="0" presStyleCnt="1"/>
      <dgm:spPr/>
    </dgm:pt>
    <dgm:pt modelId="{B5946112-F98F-41A8-83C5-8F4C0D91490E}" type="pres">
      <dgm:prSet presAssocID="{13EAB8C4-7488-4AE2-9E15-1DF42F9A15F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58075F5-4A94-4B10-B738-D26DD60E80AC}" type="pres">
      <dgm:prSet presAssocID="{13EAB8C4-7488-4AE2-9E15-1DF42F9A15F1}" presName="hierChild2" presStyleCnt="0"/>
      <dgm:spPr/>
    </dgm:pt>
    <dgm:pt modelId="{997B2598-95E9-4C67-9109-3F4C735C371A}" type="pres">
      <dgm:prSet presAssocID="{F243D957-B556-471B-9053-449465FBDD8E}" presName="Name10" presStyleLbl="parChTrans1D2" presStyleIdx="0" presStyleCnt="4"/>
      <dgm:spPr/>
      <dgm:t>
        <a:bodyPr/>
        <a:lstStyle/>
        <a:p>
          <a:endParaRPr lang="uk-UA"/>
        </a:p>
      </dgm:t>
    </dgm:pt>
    <dgm:pt modelId="{0F733C49-6432-4749-B22D-CDFE2A628FAA}" type="pres">
      <dgm:prSet presAssocID="{9251C1F2-63B2-4690-B2B5-07733561A746}" presName="hierRoot2" presStyleCnt="0"/>
      <dgm:spPr/>
    </dgm:pt>
    <dgm:pt modelId="{5EE530AD-6628-41AE-B1A0-F49B9D675F46}" type="pres">
      <dgm:prSet presAssocID="{9251C1F2-63B2-4690-B2B5-07733561A746}" presName="composite2" presStyleCnt="0"/>
      <dgm:spPr/>
    </dgm:pt>
    <dgm:pt modelId="{E8F3C000-0B00-4E1D-ADA4-A12F13299124}" type="pres">
      <dgm:prSet presAssocID="{9251C1F2-63B2-4690-B2B5-07733561A746}" presName="background2" presStyleLbl="node2" presStyleIdx="0" presStyleCnt="4"/>
      <dgm:spPr/>
    </dgm:pt>
    <dgm:pt modelId="{75745D4F-4F6A-4BF0-9BAB-8B2AAE940D04}" type="pres">
      <dgm:prSet presAssocID="{9251C1F2-63B2-4690-B2B5-07733561A746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8CB121F-7621-4F42-AFF2-B70CC83979B0}" type="pres">
      <dgm:prSet presAssocID="{9251C1F2-63B2-4690-B2B5-07733561A746}" presName="hierChild3" presStyleCnt="0"/>
      <dgm:spPr/>
    </dgm:pt>
    <dgm:pt modelId="{E9F492C3-FEB6-41E8-A162-C8ABE41E460E}" type="pres">
      <dgm:prSet presAssocID="{6664CA3D-8860-4A09-A885-CF4C5D94F4DD}" presName="Name10" presStyleLbl="parChTrans1D2" presStyleIdx="1" presStyleCnt="4"/>
      <dgm:spPr/>
      <dgm:t>
        <a:bodyPr/>
        <a:lstStyle/>
        <a:p>
          <a:endParaRPr lang="uk-UA"/>
        </a:p>
      </dgm:t>
    </dgm:pt>
    <dgm:pt modelId="{B989782E-BF9D-404C-B49F-4A34A6879DE7}" type="pres">
      <dgm:prSet presAssocID="{AD662F87-3DD8-4739-9F6B-D9A8C6D8A327}" presName="hierRoot2" presStyleCnt="0"/>
      <dgm:spPr/>
    </dgm:pt>
    <dgm:pt modelId="{555E8191-CD91-4F57-B7AD-C5ED24AB69D5}" type="pres">
      <dgm:prSet presAssocID="{AD662F87-3DD8-4739-9F6B-D9A8C6D8A327}" presName="composite2" presStyleCnt="0"/>
      <dgm:spPr/>
    </dgm:pt>
    <dgm:pt modelId="{6AF16321-695F-4014-BB1D-C075890E1E14}" type="pres">
      <dgm:prSet presAssocID="{AD662F87-3DD8-4739-9F6B-D9A8C6D8A327}" presName="background2" presStyleLbl="node2" presStyleIdx="1" presStyleCnt="4"/>
      <dgm:spPr/>
    </dgm:pt>
    <dgm:pt modelId="{809FEB21-AA69-4AE2-8071-EB63BC743CE2}" type="pres">
      <dgm:prSet presAssocID="{AD662F87-3DD8-4739-9F6B-D9A8C6D8A327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7CC6B6A-4315-41FE-9186-C8B77D8E5A14}" type="pres">
      <dgm:prSet presAssocID="{AD662F87-3DD8-4739-9F6B-D9A8C6D8A327}" presName="hierChild3" presStyleCnt="0"/>
      <dgm:spPr/>
    </dgm:pt>
    <dgm:pt modelId="{D91DAECD-153C-443F-8504-716CB3B1DBDE}" type="pres">
      <dgm:prSet presAssocID="{D8B0B9F6-CC2B-4A88-BD53-0CB7D2D27D9F}" presName="Name10" presStyleLbl="parChTrans1D2" presStyleIdx="2" presStyleCnt="4"/>
      <dgm:spPr/>
      <dgm:t>
        <a:bodyPr/>
        <a:lstStyle/>
        <a:p>
          <a:endParaRPr lang="uk-UA"/>
        </a:p>
      </dgm:t>
    </dgm:pt>
    <dgm:pt modelId="{7AEDF301-276E-4BF7-8CE2-D2204F6C34E8}" type="pres">
      <dgm:prSet presAssocID="{EDB1C40C-96CB-42F4-83D9-5EC8FBACE984}" presName="hierRoot2" presStyleCnt="0"/>
      <dgm:spPr/>
    </dgm:pt>
    <dgm:pt modelId="{2BEBBF16-41C6-473B-BC10-CE179A3F1966}" type="pres">
      <dgm:prSet presAssocID="{EDB1C40C-96CB-42F4-83D9-5EC8FBACE984}" presName="composite2" presStyleCnt="0"/>
      <dgm:spPr/>
    </dgm:pt>
    <dgm:pt modelId="{A5C77A0C-252C-4384-AB22-5E71A283B370}" type="pres">
      <dgm:prSet presAssocID="{EDB1C40C-96CB-42F4-83D9-5EC8FBACE984}" presName="background2" presStyleLbl="node2" presStyleIdx="2" presStyleCnt="4"/>
      <dgm:spPr/>
    </dgm:pt>
    <dgm:pt modelId="{E2D734E0-0411-494C-8C2D-D9D7170DA67C}" type="pres">
      <dgm:prSet presAssocID="{EDB1C40C-96CB-42F4-83D9-5EC8FBACE984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004479E-A66E-412D-820B-15779CC1B2F6}" type="pres">
      <dgm:prSet presAssocID="{EDB1C40C-96CB-42F4-83D9-5EC8FBACE984}" presName="hierChild3" presStyleCnt="0"/>
      <dgm:spPr/>
    </dgm:pt>
    <dgm:pt modelId="{A0D6B313-A19D-4692-A13F-E7B0F546F46A}" type="pres">
      <dgm:prSet presAssocID="{A08779BA-AB1F-470C-B8C2-7925E3D87D94}" presName="Name10" presStyleLbl="parChTrans1D2" presStyleIdx="3" presStyleCnt="4"/>
      <dgm:spPr/>
      <dgm:t>
        <a:bodyPr/>
        <a:lstStyle/>
        <a:p>
          <a:endParaRPr lang="uk-UA"/>
        </a:p>
      </dgm:t>
    </dgm:pt>
    <dgm:pt modelId="{F7528A7B-A6B7-4CBE-8316-F849CA9EBDC7}" type="pres">
      <dgm:prSet presAssocID="{87D81218-1B77-4179-8896-EFABF7398054}" presName="hierRoot2" presStyleCnt="0"/>
      <dgm:spPr/>
    </dgm:pt>
    <dgm:pt modelId="{EC8D4CEE-E30C-4E9A-AD29-4094B09841B0}" type="pres">
      <dgm:prSet presAssocID="{87D81218-1B77-4179-8896-EFABF7398054}" presName="composite2" presStyleCnt="0"/>
      <dgm:spPr/>
    </dgm:pt>
    <dgm:pt modelId="{EE9BC68E-5BA5-4B58-93E5-EA7E7A959FE8}" type="pres">
      <dgm:prSet presAssocID="{87D81218-1B77-4179-8896-EFABF7398054}" presName="background2" presStyleLbl="node2" presStyleIdx="3" presStyleCnt="4"/>
      <dgm:spPr/>
    </dgm:pt>
    <dgm:pt modelId="{E393D6A4-1ADC-4D02-9D30-09A8C0B8F201}" type="pres">
      <dgm:prSet presAssocID="{87D81218-1B77-4179-8896-EFABF739805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7E456DD-B6E9-455F-810D-67645986A49D}" type="pres">
      <dgm:prSet presAssocID="{87D81218-1B77-4179-8896-EFABF7398054}" presName="hierChild3" presStyleCnt="0"/>
      <dgm:spPr/>
    </dgm:pt>
  </dgm:ptLst>
  <dgm:cxnLst>
    <dgm:cxn modelId="{D4A7C632-B4A4-4A29-B1E5-91E75BDB00D2}" type="presOf" srcId="{6664CA3D-8860-4A09-A885-CF4C5D94F4DD}" destId="{E9F492C3-FEB6-41E8-A162-C8ABE41E460E}" srcOrd="0" destOrd="0" presId="urn:microsoft.com/office/officeart/2005/8/layout/hierarchy1"/>
    <dgm:cxn modelId="{FBAF4F88-581A-4D52-B896-80980203BBAD}" type="presOf" srcId="{A08779BA-AB1F-470C-B8C2-7925E3D87D94}" destId="{A0D6B313-A19D-4692-A13F-E7B0F546F46A}" srcOrd="0" destOrd="0" presId="urn:microsoft.com/office/officeart/2005/8/layout/hierarchy1"/>
    <dgm:cxn modelId="{6CF938F3-9911-4192-A19A-66A3094DBD64}" srcId="{13EAB8C4-7488-4AE2-9E15-1DF42F9A15F1}" destId="{AD662F87-3DD8-4739-9F6B-D9A8C6D8A327}" srcOrd="1" destOrd="0" parTransId="{6664CA3D-8860-4A09-A885-CF4C5D94F4DD}" sibTransId="{90827634-441B-4EC4-BBE9-0A4709FE38E7}"/>
    <dgm:cxn modelId="{C508B469-254D-4F04-95DF-622CF82ECF95}" type="presOf" srcId="{F243D957-B556-471B-9053-449465FBDD8E}" destId="{997B2598-95E9-4C67-9109-3F4C735C371A}" srcOrd="0" destOrd="0" presId="urn:microsoft.com/office/officeart/2005/8/layout/hierarchy1"/>
    <dgm:cxn modelId="{535E40A5-A662-48C8-A15B-9EE767DE534D}" type="presOf" srcId="{9251C1F2-63B2-4690-B2B5-07733561A746}" destId="{75745D4F-4F6A-4BF0-9BAB-8B2AAE940D04}" srcOrd="0" destOrd="0" presId="urn:microsoft.com/office/officeart/2005/8/layout/hierarchy1"/>
    <dgm:cxn modelId="{D736E527-89C4-4AAE-8B50-D9E51BDBBFA4}" type="presOf" srcId="{87D81218-1B77-4179-8896-EFABF7398054}" destId="{E393D6A4-1ADC-4D02-9D30-09A8C0B8F201}" srcOrd="0" destOrd="0" presId="urn:microsoft.com/office/officeart/2005/8/layout/hierarchy1"/>
    <dgm:cxn modelId="{FD67E1E2-A26C-46CF-97D2-04B755BAE5D2}" srcId="{13EAB8C4-7488-4AE2-9E15-1DF42F9A15F1}" destId="{87D81218-1B77-4179-8896-EFABF7398054}" srcOrd="3" destOrd="0" parTransId="{A08779BA-AB1F-470C-B8C2-7925E3D87D94}" sibTransId="{E30B7EFC-CEB6-4BA4-BE9E-B18C070B3922}"/>
    <dgm:cxn modelId="{F8135880-1F16-4B60-BFC9-00C6DBF75EFE}" type="presOf" srcId="{AD662F87-3DD8-4739-9F6B-D9A8C6D8A327}" destId="{809FEB21-AA69-4AE2-8071-EB63BC743CE2}" srcOrd="0" destOrd="0" presId="urn:microsoft.com/office/officeart/2005/8/layout/hierarchy1"/>
    <dgm:cxn modelId="{D02A9711-EAAB-4DAE-AC5E-CD1122658E1F}" srcId="{13EAB8C4-7488-4AE2-9E15-1DF42F9A15F1}" destId="{9251C1F2-63B2-4690-B2B5-07733561A746}" srcOrd="0" destOrd="0" parTransId="{F243D957-B556-471B-9053-449465FBDD8E}" sibTransId="{E636F9B0-3EB7-4999-8A8E-9FE28567BB3A}"/>
    <dgm:cxn modelId="{3C471E6E-6A71-4571-8932-1054315DCC2D}" srcId="{F53FC968-ED7A-47AB-8618-B3BC7A18B563}" destId="{13EAB8C4-7488-4AE2-9E15-1DF42F9A15F1}" srcOrd="0" destOrd="0" parTransId="{B1A05461-58D9-4131-B9AB-2333C62507A4}" sibTransId="{927BF4E3-ACE8-4502-891E-02C7DD0804BA}"/>
    <dgm:cxn modelId="{1156BD1F-3BDD-493B-A187-DEE795C17849}" type="presOf" srcId="{D8B0B9F6-CC2B-4A88-BD53-0CB7D2D27D9F}" destId="{D91DAECD-153C-443F-8504-716CB3B1DBDE}" srcOrd="0" destOrd="0" presId="urn:microsoft.com/office/officeart/2005/8/layout/hierarchy1"/>
    <dgm:cxn modelId="{88C7DACB-3BAD-4258-ABC9-5C2993C507CA}" type="presOf" srcId="{EDB1C40C-96CB-42F4-83D9-5EC8FBACE984}" destId="{E2D734E0-0411-494C-8C2D-D9D7170DA67C}" srcOrd="0" destOrd="0" presId="urn:microsoft.com/office/officeart/2005/8/layout/hierarchy1"/>
    <dgm:cxn modelId="{72997866-8133-4992-B2EA-E0C32626FDA5}" srcId="{13EAB8C4-7488-4AE2-9E15-1DF42F9A15F1}" destId="{EDB1C40C-96CB-42F4-83D9-5EC8FBACE984}" srcOrd="2" destOrd="0" parTransId="{D8B0B9F6-CC2B-4A88-BD53-0CB7D2D27D9F}" sibTransId="{D4F1F381-0EBE-471B-B96B-7E8836D79B10}"/>
    <dgm:cxn modelId="{B5991131-4CFE-40BF-877B-6CF8E7D98C51}" type="presOf" srcId="{13EAB8C4-7488-4AE2-9E15-1DF42F9A15F1}" destId="{B5946112-F98F-41A8-83C5-8F4C0D91490E}" srcOrd="0" destOrd="0" presId="urn:microsoft.com/office/officeart/2005/8/layout/hierarchy1"/>
    <dgm:cxn modelId="{8AABD470-50D3-4A7C-BD41-EC734DE53F90}" type="presOf" srcId="{F53FC968-ED7A-47AB-8618-B3BC7A18B563}" destId="{544AE00E-6C6C-416E-8028-274FA6436AE2}" srcOrd="0" destOrd="0" presId="urn:microsoft.com/office/officeart/2005/8/layout/hierarchy1"/>
    <dgm:cxn modelId="{FF6E1549-CED2-4747-8A4B-47FB7ED74EC5}" type="presParOf" srcId="{544AE00E-6C6C-416E-8028-274FA6436AE2}" destId="{5B8A5786-AA97-4BD9-9558-59FEE232FB6A}" srcOrd="0" destOrd="0" presId="urn:microsoft.com/office/officeart/2005/8/layout/hierarchy1"/>
    <dgm:cxn modelId="{69486180-FC28-4F76-8179-8F283C130DD0}" type="presParOf" srcId="{5B8A5786-AA97-4BD9-9558-59FEE232FB6A}" destId="{CBCC02AD-460C-45B7-B848-5A1DDAB1D3FE}" srcOrd="0" destOrd="0" presId="urn:microsoft.com/office/officeart/2005/8/layout/hierarchy1"/>
    <dgm:cxn modelId="{2A94F134-4602-4BE6-B630-CD943FDAFAD7}" type="presParOf" srcId="{CBCC02AD-460C-45B7-B848-5A1DDAB1D3FE}" destId="{71146627-5E2B-4A31-B146-E762B10F0E44}" srcOrd="0" destOrd="0" presId="urn:microsoft.com/office/officeart/2005/8/layout/hierarchy1"/>
    <dgm:cxn modelId="{173A87FC-750E-4193-AA42-1BA7F85A79F6}" type="presParOf" srcId="{CBCC02AD-460C-45B7-B848-5A1DDAB1D3FE}" destId="{B5946112-F98F-41A8-83C5-8F4C0D91490E}" srcOrd="1" destOrd="0" presId="urn:microsoft.com/office/officeart/2005/8/layout/hierarchy1"/>
    <dgm:cxn modelId="{3884DF07-EE28-429C-B14E-85D1C4FAE408}" type="presParOf" srcId="{5B8A5786-AA97-4BD9-9558-59FEE232FB6A}" destId="{258075F5-4A94-4B10-B738-D26DD60E80AC}" srcOrd="1" destOrd="0" presId="urn:microsoft.com/office/officeart/2005/8/layout/hierarchy1"/>
    <dgm:cxn modelId="{304BC064-963D-4F6A-AB4B-2691FCB892A6}" type="presParOf" srcId="{258075F5-4A94-4B10-B738-D26DD60E80AC}" destId="{997B2598-95E9-4C67-9109-3F4C735C371A}" srcOrd="0" destOrd="0" presId="urn:microsoft.com/office/officeart/2005/8/layout/hierarchy1"/>
    <dgm:cxn modelId="{338F57B9-754B-4315-B0BC-74E91FB040A8}" type="presParOf" srcId="{258075F5-4A94-4B10-B738-D26DD60E80AC}" destId="{0F733C49-6432-4749-B22D-CDFE2A628FAA}" srcOrd="1" destOrd="0" presId="urn:microsoft.com/office/officeart/2005/8/layout/hierarchy1"/>
    <dgm:cxn modelId="{633203D5-D1E3-47B3-9D81-0D6174E2483B}" type="presParOf" srcId="{0F733C49-6432-4749-B22D-CDFE2A628FAA}" destId="{5EE530AD-6628-41AE-B1A0-F49B9D675F46}" srcOrd="0" destOrd="0" presId="urn:microsoft.com/office/officeart/2005/8/layout/hierarchy1"/>
    <dgm:cxn modelId="{8735C0B6-4832-417A-8A3D-6B44EE84B00F}" type="presParOf" srcId="{5EE530AD-6628-41AE-B1A0-F49B9D675F46}" destId="{E8F3C000-0B00-4E1D-ADA4-A12F13299124}" srcOrd="0" destOrd="0" presId="urn:microsoft.com/office/officeart/2005/8/layout/hierarchy1"/>
    <dgm:cxn modelId="{C32B405A-443A-4A54-A4A9-82419214AD30}" type="presParOf" srcId="{5EE530AD-6628-41AE-B1A0-F49B9D675F46}" destId="{75745D4F-4F6A-4BF0-9BAB-8B2AAE940D04}" srcOrd="1" destOrd="0" presId="urn:microsoft.com/office/officeart/2005/8/layout/hierarchy1"/>
    <dgm:cxn modelId="{C2C33399-5017-4830-9B70-96E9046591F3}" type="presParOf" srcId="{0F733C49-6432-4749-B22D-CDFE2A628FAA}" destId="{58CB121F-7621-4F42-AFF2-B70CC83979B0}" srcOrd="1" destOrd="0" presId="urn:microsoft.com/office/officeart/2005/8/layout/hierarchy1"/>
    <dgm:cxn modelId="{B230EB75-B40C-4795-9CE2-7BA158024631}" type="presParOf" srcId="{258075F5-4A94-4B10-B738-D26DD60E80AC}" destId="{E9F492C3-FEB6-41E8-A162-C8ABE41E460E}" srcOrd="2" destOrd="0" presId="urn:microsoft.com/office/officeart/2005/8/layout/hierarchy1"/>
    <dgm:cxn modelId="{2D68F830-A314-44BE-8942-92D835DC349C}" type="presParOf" srcId="{258075F5-4A94-4B10-B738-D26DD60E80AC}" destId="{B989782E-BF9D-404C-B49F-4A34A6879DE7}" srcOrd="3" destOrd="0" presId="urn:microsoft.com/office/officeart/2005/8/layout/hierarchy1"/>
    <dgm:cxn modelId="{D4FF81F6-EB2A-47F8-B473-F89950872E93}" type="presParOf" srcId="{B989782E-BF9D-404C-B49F-4A34A6879DE7}" destId="{555E8191-CD91-4F57-B7AD-C5ED24AB69D5}" srcOrd="0" destOrd="0" presId="urn:microsoft.com/office/officeart/2005/8/layout/hierarchy1"/>
    <dgm:cxn modelId="{69AFFD4F-79D4-4F03-9871-3616DD682E6D}" type="presParOf" srcId="{555E8191-CD91-4F57-B7AD-C5ED24AB69D5}" destId="{6AF16321-695F-4014-BB1D-C075890E1E14}" srcOrd="0" destOrd="0" presId="urn:microsoft.com/office/officeart/2005/8/layout/hierarchy1"/>
    <dgm:cxn modelId="{5DCCC589-7556-413D-B9D9-B867CF881A7F}" type="presParOf" srcId="{555E8191-CD91-4F57-B7AD-C5ED24AB69D5}" destId="{809FEB21-AA69-4AE2-8071-EB63BC743CE2}" srcOrd="1" destOrd="0" presId="urn:microsoft.com/office/officeart/2005/8/layout/hierarchy1"/>
    <dgm:cxn modelId="{FB21C4B8-625B-4450-88A4-82C99A38EA4C}" type="presParOf" srcId="{B989782E-BF9D-404C-B49F-4A34A6879DE7}" destId="{B7CC6B6A-4315-41FE-9186-C8B77D8E5A14}" srcOrd="1" destOrd="0" presId="urn:microsoft.com/office/officeart/2005/8/layout/hierarchy1"/>
    <dgm:cxn modelId="{DCFA5573-CE43-4907-A5D2-EE644F17F5C9}" type="presParOf" srcId="{258075F5-4A94-4B10-B738-D26DD60E80AC}" destId="{D91DAECD-153C-443F-8504-716CB3B1DBDE}" srcOrd="4" destOrd="0" presId="urn:microsoft.com/office/officeart/2005/8/layout/hierarchy1"/>
    <dgm:cxn modelId="{03B2BD41-3A50-4A8E-AB48-C2C366EC3165}" type="presParOf" srcId="{258075F5-4A94-4B10-B738-D26DD60E80AC}" destId="{7AEDF301-276E-4BF7-8CE2-D2204F6C34E8}" srcOrd="5" destOrd="0" presId="urn:microsoft.com/office/officeart/2005/8/layout/hierarchy1"/>
    <dgm:cxn modelId="{428AA191-9323-4771-97FD-34702120E1CD}" type="presParOf" srcId="{7AEDF301-276E-4BF7-8CE2-D2204F6C34E8}" destId="{2BEBBF16-41C6-473B-BC10-CE179A3F1966}" srcOrd="0" destOrd="0" presId="urn:microsoft.com/office/officeart/2005/8/layout/hierarchy1"/>
    <dgm:cxn modelId="{0E7A72E5-F6B9-422F-B654-0627F8CD0AF8}" type="presParOf" srcId="{2BEBBF16-41C6-473B-BC10-CE179A3F1966}" destId="{A5C77A0C-252C-4384-AB22-5E71A283B370}" srcOrd="0" destOrd="0" presId="urn:microsoft.com/office/officeart/2005/8/layout/hierarchy1"/>
    <dgm:cxn modelId="{DDA26FF5-20B3-4F8F-9507-535436BFF6BB}" type="presParOf" srcId="{2BEBBF16-41C6-473B-BC10-CE179A3F1966}" destId="{E2D734E0-0411-494C-8C2D-D9D7170DA67C}" srcOrd="1" destOrd="0" presId="urn:microsoft.com/office/officeart/2005/8/layout/hierarchy1"/>
    <dgm:cxn modelId="{39B98905-23A3-4255-BFA7-465CFCD250CF}" type="presParOf" srcId="{7AEDF301-276E-4BF7-8CE2-D2204F6C34E8}" destId="{E004479E-A66E-412D-820B-15779CC1B2F6}" srcOrd="1" destOrd="0" presId="urn:microsoft.com/office/officeart/2005/8/layout/hierarchy1"/>
    <dgm:cxn modelId="{E75F4760-FEA9-479E-A506-A75E6CFA7507}" type="presParOf" srcId="{258075F5-4A94-4B10-B738-D26DD60E80AC}" destId="{A0D6B313-A19D-4692-A13F-E7B0F546F46A}" srcOrd="6" destOrd="0" presId="urn:microsoft.com/office/officeart/2005/8/layout/hierarchy1"/>
    <dgm:cxn modelId="{E35CBB88-AF76-469F-9985-11974E6B43E4}" type="presParOf" srcId="{258075F5-4A94-4B10-B738-D26DD60E80AC}" destId="{F7528A7B-A6B7-4CBE-8316-F849CA9EBDC7}" srcOrd="7" destOrd="0" presId="urn:microsoft.com/office/officeart/2005/8/layout/hierarchy1"/>
    <dgm:cxn modelId="{19A42E32-2C6E-4C65-85B5-954E7DC24114}" type="presParOf" srcId="{F7528A7B-A6B7-4CBE-8316-F849CA9EBDC7}" destId="{EC8D4CEE-E30C-4E9A-AD29-4094B09841B0}" srcOrd="0" destOrd="0" presId="urn:microsoft.com/office/officeart/2005/8/layout/hierarchy1"/>
    <dgm:cxn modelId="{AF4A4EC6-88DE-412B-9BD3-394D3031C416}" type="presParOf" srcId="{EC8D4CEE-E30C-4E9A-AD29-4094B09841B0}" destId="{EE9BC68E-5BA5-4B58-93E5-EA7E7A959FE8}" srcOrd="0" destOrd="0" presId="urn:microsoft.com/office/officeart/2005/8/layout/hierarchy1"/>
    <dgm:cxn modelId="{51FE124D-A4B6-4DE5-A5D0-A89D14563962}" type="presParOf" srcId="{EC8D4CEE-E30C-4E9A-AD29-4094B09841B0}" destId="{E393D6A4-1ADC-4D02-9D30-09A8C0B8F201}" srcOrd="1" destOrd="0" presId="urn:microsoft.com/office/officeart/2005/8/layout/hierarchy1"/>
    <dgm:cxn modelId="{A927F6A4-707E-4985-958B-5CE09297A045}" type="presParOf" srcId="{F7528A7B-A6B7-4CBE-8316-F849CA9EBDC7}" destId="{77E456DD-B6E9-455F-810D-67645986A4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626FF7-F227-40E8-9CB1-532BF6752B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F4DAFF0-A358-44BA-B3D5-1CFE85E62B3F}">
      <dgm:prSet phldrT="[Текст]"/>
      <dgm:spPr/>
      <dgm:t>
        <a:bodyPr/>
        <a:lstStyle/>
        <a:p>
          <a:r>
            <a:rPr lang="uk-UA" b="1" dirty="0" smtClean="0"/>
            <a:t>Аспіранти </a:t>
          </a:r>
          <a:r>
            <a:rPr lang="en-US" b="1" dirty="0" smtClean="0"/>
            <a:t>IV </a:t>
          </a:r>
          <a:r>
            <a:rPr lang="uk-UA" b="1" dirty="0" smtClean="0"/>
            <a:t>року (за новою програмою)</a:t>
          </a:r>
        </a:p>
        <a:p>
          <a:r>
            <a:rPr lang="uk-UA" b="1" dirty="0" smtClean="0"/>
            <a:t>АСП</a:t>
          </a:r>
          <a:endParaRPr lang="uk-UA" b="1" dirty="0"/>
        </a:p>
      </dgm:t>
    </dgm:pt>
    <dgm:pt modelId="{2A86B236-A818-42AB-95C6-C1967B359A93}" type="parTrans" cxnId="{8D6FFFB7-0BF5-445E-AE68-8A58B2E3C2AD}">
      <dgm:prSet/>
      <dgm:spPr/>
      <dgm:t>
        <a:bodyPr/>
        <a:lstStyle/>
        <a:p>
          <a:endParaRPr lang="uk-UA"/>
        </a:p>
      </dgm:t>
    </dgm:pt>
    <dgm:pt modelId="{5EE890D9-2762-4B2F-8BF3-32C775891524}" type="sibTrans" cxnId="{8D6FFFB7-0BF5-445E-AE68-8A58B2E3C2AD}">
      <dgm:prSet/>
      <dgm:spPr/>
      <dgm:t>
        <a:bodyPr/>
        <a:lstStyle/>
        <a:p>
          <a:endParaRPr lang="uk-UA"/>
        </a:p>
      </dgm:t>
    </dgm:pt>
    <dgm:pt modelId="{6A38C5E0-0CD7-4DA7-86E1-DFA5B9ACE81B}">
      <dgm:prSet phldrT="[Текст]"/>
      <dgm:spPr/>
      <dgm:t>
        <a:bodyPr/>
        <a:lstStyle/>
        <a:p>
          <a:r>
            <a:rPr lang="uk-UA" b="1" dirty="0" smtClean="0"/>
            <a:t>Аспіранти </a:t>
          </a:r>
          <a:r>
            <a:rPr lang="en-US" b="1" dirty="0" smtClean="0"/>
            <a:t>IV </a:t>
          </a:r>
          <a:r>
            <a:rPr lang="uk-UA" b="1" dirty="0" smtClean="0"/>
            <a:t>року (за старою програмою)</a:t>
          </a:r>
        </a:p>
        <a:p>
          <a:r>
            <a:rPr lang="uk-UA" b="1" dirty="0" smtClean="0"/>
            <a:t>ВИП</a:t>
          </a:r>
          <a:endParaRPr lang="uk-UA" b="1" dirty="0"/>
        </a:p>
      </dgm:t>
    </dgm:pt>
    <dgm:pt modelId="{E3751884-8A1D-4A55-B02F-27E52F8B42E7}" type="parTrans" cxnId="{C92EE19D-1996-4962-9D0B-B635284EBD2D}">
      <dgm:prSet/>
      <dgm:spPr/>
      <dgm:t>
        <a:bodyPr/>
        <a:lstStyle/>
        <a:p>
          <a:endParaRPr lang="uk-UA"/>
        </a:p>
      </dgm:t>
    </dgm:pt>
    <dgm:pt modelId="{A2D07538-AB8A-46C3-AAE6-69DFA29C5D12}" type="sibTrans" cxnId="{C92EE19D-1996-4962-9D0B-B635284EBD2D}">
      <dgm:prSet/>
      <dgm:spPr/>
      <dgm:t>
        <a:bodyPr/>
        <a:lstStyle/>
        <a:p>
          <a:endParaRPr lang="uk-UA"/>
        </a:p>
      </dgm:t>
    </dgm:pt>
    <dgm:pt modelId="{B62CE124-0388-4378-AE6F-F1279245A75B}">
      <dgm:prSet phldrT="[Текст]"/>
      <dgm:spPr/>
      <dgm:t>
        <a:bodyPr/>
        <a:lstStyle/>
        <a:p>
          <a:r>
            <a:rPr lang="uk-UA" b="1" dirty="0" smtClean="0"/>
            <a:t>Вступники до аспірантури</a:t>
          </a:r>
        </a:p>
        <a:p>
          <a:r>
            <a:rPr lang="uk-UA" b="1" dirty="0" smtClean="0"/>
            <a:t>ВСТ</a:t>
          </a:r>
          <a:endParaRPr lang="uk-UA" b="1" dirty="0"/>
        </a:p>
      </dgm:t>
    </dgm:pt>
    <dgm:pt modelId="{90EAE2DC-C721-4C1F-BB25-549B399949ED}" type="parTrans" cxnId="{8A2F99F5-8E3F-4E5A-828B-88428A204221}">
      <dgm:prSet/>
      <dgm:spPr/>
      <dgm:t>
        <a:bodyPr/>
        <a:lstStyle/>
        <a:p>
          <a:endParaRPr lang="uk-UA"/>
        </a:p>
      </dgm:t>
    </dgm:pt>
    <dgm:pt modelId="{37295E70-6367-4752-8051-F8952ED8109B}" type="sibTrans" cxnId="{8A2F99F5-8E3F-4E5A-828B-88428A204221}">
      <dgm:prSet/>
      <dgm:spPr/>
      <dgm:t>
        <a:bodyPr/>
        <a:lstStyle/>
        <a:p>
          <a:endParaRPr lang="uk-UA"/>
        </a:p>
      </dgm:t>
    </dgm:pt>
    <dgm:pt modelId="{FA44B8AF-652D-448A-8740-7DA117C6C41F}">
      <dgm:prSet phldrT="[Текст]"/>
      <dgm:spPr/>
      <dgm:t>
        <a:bodyPr/>
        <a:lstStyle/>
        <a:p>
          <a:r>
            <a:rPr lang="ru-RU" b="1" dirty="0" smtClean="0"/>
            <a:t>50 </a:t>
          </a:r>
          <a:r>
            <a:rPr lang="ru-RU" b="1" dirty="0" err="1" smtClean="0"/>
            <a:t>осіб</a:t>
          </a:r>
          <a:endParaRPr lang="ru-RU" dirty="0" smtClean="0"/>
        </a:p>
        <a:p>
          <a:r>
            <a:rPr lang="ru-RU" dirty="0" smtClean="0"/>
            <a:t>СНУ – 25 </a:t>
          </a:r>
          <a:r>
            <a:rPr lang="ru-RU" dirty="0" err="1" smtClean="0"/>
            <a:t>осіб</a:t>
          </a:r>
          <a:endParaRPr lang="ru-RU" dirty="0" smtClean="0"/>
        </a:p>
        <a:p>
          <a:r>
            <a:rPr lang="ru-RU" dirty="0" smtClean="0"/>
            <a:t>ОНУ- 25 </a:t>
          </a:r>
          <a:r>
            <a:rPr lang="ru-RU" dirty="0" err="1" smtClean="0"/>
            <a:t>осіб</a:t>
          </a:r>
          <a:endParaRPr lang="uk-UA" dirty="0"/>
        </a:p>
      </dgm:t>
    </dgm:pt>
    <dgm:pt modelId="{A6045658-67CB-485F-9F95-A782DD679FAF}" type="parTrans" cxnId="{1E5F8C6D-212C-4010-B5A2-14FEEEBF53AC}">
      <dgm:prSet/>
      <dgm:spPr/>
      <dgm:t>
        <a:bodyPr/>
        <a:lstStyle/>
        <a:p>
          <a:endParaRPr lang="uk-UA"/>
        </a:p>
      </dgm:t>
    </dgm:pt>
    <dgm:pt modelId="{487EC608-5D55-4A5E-AE8C-18862F5F9528}" type="sibTrans" cxnId="{1E5F8C6D-212C-4010-B5A2-14FEEEBF53AC}">
      <dgm:prSet/>
      <dgm:spPr/>
      <dgm:t>
        <a:bodyPr/>
        <a:lstStyle/>
        <a:p>
          <a:endParaRPr lang="uk-UA"/>
        </a:p>
      </dgm:t>
    </dgm:pt>
    <dgm:pt modelId="{D4D93ADC-6CEF-4031-B707-16B819296CEB}">
      <dgm:prSet phldrT="[Текст]"/>
      <dgm:spPr/>
      <dgm:t>
        <a:bodyPr/>
        <a:lstStyle/>
        <a:p>
          <a:r>
            <a:rPr lang="uk-UA" b="1" dirty="0" smtClean="0"/>
            <a:t>89 осіб</a:t>
          </a:r>
        </a:p>
        <a:p>
          <a:r>
            <a:rPr lang="uk-UA" dirty="0" smtClean="0"/>
            <a:t>ЗНУ – 46 осіб</a:t>
          </a:r>
        </a:p>
        <a:p>
          <a:r>
            <a:rPr lang="uk-UA" dirty="0" smtClean="0"/>
            <a:t>СНУ – 30 осіб</a:t>
          </a:r>
        </a:p>
        <a:p>
          <a:r>
            <a:rPr lang="uk-UA" dirty="0" smtClean="0"/>
            <a:t>ОНУ- 13 осіб</a:t>
          </a:r>
          <a:endParaRPr lang="uk-UA" dirty="0"/>
        </a:p>
      </dgm:t>
    </dgm:pt>
    <dgm:pt modelId="{79FF120A-E125-45C8-857F-73C998B10486}" type="parTrans" cxnId="{677E5FF0-8B2B-4396-AC4B-0B78FE608719}">
      <dgm:prSet/>
      <dgm:spPr/>
      <dgm:t>
        <a:bodyPr/>
        <a:lstStyle/>
        <a:p>
          <a:endParaRPr lang="uk-UA"/>
        </a:p>
      </dgm:t>
    </dgm:pt>
    <dgm:pt modelId="{A72CF40D-AA24-45F5-A0EB-116481241928}" type="sibTrans" cxnId="{677E5FF0-8B2B-4396-AC4B-0B78FE608719}">
      <dgm:prSet/>
      <dgm:spPr/>
      <dgm:t>
        <a:bodyPr/>
        <a:lstStyle/>
        <a:p>
          <a:endParaRPr lang="uk-UA"/>
        </a:p>
      </dgm:t>
    </dgm:pt>
    <dgm:pt modelId="{030BEE70-3FB8-487C-85B4-15056D44AA55}">
      <dgm:prSet phldrT="[Текст]"/>
      <dgm:spPr/>
      <dgm:t>
        <a:bodyPr/>
        <a:lstStyle/>
        <a:p>
          <a:r>
            <a:rPr lang="uk-UA" b="1" dirty="0" smtClean="0"/>
            <a:t>35 осіб</a:t>
          </a:r>
        </a:p>
        <a:p>
          <a:r>
            <a:rPr lang="uk-UA" dirty="0" smtClean="0"/>
            <a:t>ЗНУ – 21 осіб</a:t>
          </a:r>
        </a:p>
        <a:p>
          <a:r>
            <a:rPr lang="uk-UA" dirty="0" smtClean="0"/>
            <a:t>СНУ – 9 осіб</a:t>
          </a:r>
        </a:p>
        <a:p>
          <a:r>
            <a:rPr lang="uk-UA" dirty="0" smtClean="0"/>
            <a:t>ОНУ- 5 осіб</a:t>
          </a:r>
          <a:endParaRPr lang="uk-UA" b="1" dirty="0"/>
        </a:p>
      </dgm:t>
    </dgm:pt>
    <dgm:pt modelId="{1646C801-B4B1-4963-B418-272CF3525442}" type="parTrans" cxnId="{65E17D37-9B37-4CA8-94F8-0438892EEC5F}">
      <dgm:prSet/>
      <dgm:spPr/>
      <dgm:t>
        <a:bodyPr/>
        <a:lstStyle/>
        <a:p>
          <a:endParaRPr lang="uk-UA"/>
        </a:p>
      </dgm:t>
    </dgm:pt>
    <dgm:pt modelId="{A0B05C5B-692F-49D4-861F-1E26F5AFD6F7}" type="sibTrans" cxnId="{65E17D37-9B37-4CA8-94F8-0438892EEC5F}">
      <dgm:prSet/>
      <dgm:spPr/>
      <dgm:t>
        <a:bodyPr/>
        <a:lstStyle/>
        <a:p>
          <a:endParaRPr lang="uk-UA"/>
        </a:p>
      </dgm:t>
    </dgm:pt>
    <dgm:pt modelId="{A81004E0-1745-4C4B-AE47-6B56D2289118}" type="pres">
      <dgm:prSet presAssocID="{6B626FF7-F227-40E8-9CB1-532BF6752B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0921C6F1-204D-452A-85DE-5A7B0BECFA3E}" type="pres">
      <dgm:prSet presAssocID="{EF4DAFF0-A358-44BA-B3D5-1CFE85E62B3F}" presName="hierRoot1" presStyleCnt="0"/>
      <dgm:spPr/>
    </dgm:pt>
    <dgm:pt modelId="{28546405-29F4-4091-93A6-F1C0E7D7CAFF}" type="pres">
      <dgm:prSet presAssocID="{EF4DAFF0-A358-44BA-B3D5-1CFE85E62B3F}" presName="composite" presStyleCnt="0"/>
      <dgm:spPr/>
    </dgm:pt>
    <dgm:pt modelId="{6CE34EA1-21ED-41A3-A45B-3C66548400D3}" type="pres">
      <dgm:prSet presAssocID="{EF4DAFF0-A358-44BA-B3D5-1CFE85E62B3F}" presName="background" presStyleLbl="node0" presStyleIdx="0" presStyleCnt="3"/>
      <dgm:spPr/>
    </dgm:pt>
    <dgm:pt modelId="{96A605B9-ECA1-4A0E-98F4-4346ACD990FB}" type="pres">
      <dgm:prSet presAssocID="{EF4DAFF0-A358-44BA-B3D5-1CFE85E62B3F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40B1C61-1447-41B5-88C3-D94A328435BB}" type="pres">
      <dgm:prSet presAssocID="{EF4DAFF0-A358-44BA-B3D5-1CFE85E62B3F}" presName="hierChild2" presStyleCnt="0"/>
      <dgm:spPr/>
    </dgm:pt>
    <dgm:pt modelId="{6A0E3DB4-8718-4E36-B534-E326A669DE44}" type="pres">
      <dgm:prSet presAssocID="{79FF120A-E125-45C8-857F-73C998B10486}" presName="Name10" presStyleLbl="parChTrans1D2" presStyleIdx="0" presStyleCnt="3"/>
      <dgm:spPr/>
      <dgm:t>
        <a:bodyPr/>
        <a:lstStyle/>
        <a:p>
          <a:endParaRPr lang="uk-UA"/>
        </a:p>
      </dgm:t>
    </dgm:pt>
    <dgm:pt modelId="{D9F83279-C709-4435-8D6A-CBD2FC6CB547}" type="pres">
      <dgm:prSet presAssocID="{D4D93ADC-6CEF-4031-B707-16B819296CEB}" presName="hierRoot2" presStyleCnt="0"/>
      <dgm:spPr/>
    </dgm:pt>
    <dgm:pt modelId="{23697418-0FD1-4A81-AA88-31CFC4F95B2E}" type="pres">
      <dgm:prSet presAssocID="{D4D93ADC-6CEF-4031-B707-16B819296CEB}" presName="composite2" presStyleCnt="0"/>
      <dgm:spPr/>
    </dgm:pt>
    <dgm:pt modelId="{2F02B3E7-0AC8-473F-8482-E7FFB025BADA}" type="pres">
      <dgm:prSet presAssocID="{D4D93ADC-6CEF-4031-B707-16B819296CEB}" presName="background2" presStyleLbl="node2" presStyleIdx="0" presStyleCnt="3"/>
      <dgm:spPr/>
    </dgm:pt>
    <dgm:pt modelId="{9BF5E825-89B5-4719-A664-2EFDBA86FB40}" type="pres">
      <dgm:prSet presAssocID="{D4D93ADC-6CEF-4031-B707-16B819296CE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EAA1028-DBA6-457A-A1F3-FCCC846E34BC}" type="pres">
      <dgm:prSet presAssocID="{D4D93ADC-6CEF-4031-B707-16B819296CEB}" presName="hierChild3" presStyleCnt="0"/>
      <dgm:spPr/>
    </dgm:pt>
    <dgm:pt modelId="{CA34EC14-6456-4787-83F3-6BFF53C93917}" type="pres">
      <dgm:prSet presAssocID="{6A38C5E0-0CD7-4DA7-86E1-DFA5B9ACE81B}" presName="hierRoot1" presStyleCnt="0"/>
      <dgm:spPr/>
    </dgm:pt>
    <dgm:pt modelId="{DF0AA405-A80A-4871-8876-E8D062136410}" type="pres">
      <dgm:prSet presAssocID="{6A38C5E0-0CD7-4DA7-86E1-DFA5B9ACE81B}" presName="composite" presStyleCnt="0"/>
      <dgm:spPr/>
    </dgm:pt>
    <dgm:pt modelId="{AA4F100D-E9C9-40E7-918F-17896E5F1A95}" type="pres">
      <dgm:prSet presAssocID="{6A38C5E0-0CD7-4DA7-86E1-DFA5B9ACE81B}" presName="background" presStyleLbl="node0" presStyleIdx="1" presStyleCnt="3"/>
      <dgm:spPr/>
    </dgm:pt>
    <dgm:pt modelId="{5967968C-882F-4308-99C8-04FDA6AD1D66}" type="pres">
      <dgm:prSet presAssocID="{6A38C5E0-0CD7-4DA7-86E1-DFA5B9ACE81B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A48F1EC-D81C-403A-853C-048505F10BB4}" type="pres">
      <dgm:prSet presAssocID="{6A38C5E0-0CD7-4DA7-86E1-DFA5B9ACE81B}" presName="hierChild2" presStyleCnt="0"/>
      <dgm:spPr/>
    </dgm:pt>
    <dgm:pt modelId="{685E4FE3-B48B-440F-9AB8-7616A8B2B463}" type="pres">
      <dgm:prSet presAssocID="{1646C801-B4B1-4963-B418-272CF3525442}" presName="Name10" presStyleLbl="parChTrans1D2" presStyleIdx="1" presStyleCnt="3"/>
      <dgm:spPr/>
      <dgm:t>
        <a:bodyPr/>
        <a:lstStyle/>
        <a:p>
          <a:endParaRPr lang="uk-UA"/>
        </a:p>
      </dgm:t>
    </dgm:pt>
    <dgm:pt modelId="{D8FF644D-D453-4D46-BF15-A885963D04D0}" type="pres">
      <dgm:prSet presAssocID="{030BEE70-3FB8-487C-85B4-15056D44AA55}" presName="hierRoot2" presStyleCnt="0"/>
      <dgm:spPr/>
    </dgm:pt>
    <dgm:pt modelId="{B79B70CE-84DE-46BA-AABD-6A9995AA2E37}" type="pres">
      <dgm:prSet presAssocID="{030BEE70-3FB8-487C-85B4-15056D44AA55}" presName="composite2" presStyleCnt="0"/>
      <dgm:spPr/>
    </dgm:pt>
    <dgm:pt modelId="{7F71AB5E-B4ED-4D04-9C97-7BE292451902}" type="pres">
      <dgm:prSet presAssocID="{030BEE70-3FB8-487C-85B4-15056D44AA55}" presName="background2" presStyleLbl="node2" presStyleIdx="1" presStyleCnt="3"/>
      <dgm:spPr/>
    </dgm:pt>
    <dgm:pt modelId="{143727B8-FA09-419B-BA04-8B05AF7A42E1}" type="pres">
      <dgm:prSet presAssocID="{030BEE70-3FB8-487C-85B4-15056D44AA5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BDB39A6-37C6-4F2A-A621-A9635FE395F7}" type="pres">
      <dgm:prSet presAssocID="{030BEE70-3FB8-487C-85B4-15056D44AA55}" presName="hierChild3" presStyleCnt="0"/>
      <dgm:spPr/>
    </dgm:pt>
    <dgm:pt modelId="{E3B4AB02-7A3D-4D0A-B707-E91B711A0EEB}" type="pres">
      <dgm:prSet presAssocID="{B62CE124-0388-4378-AE6F-F1279245A75B}" presName="hierRoot1" presStyleCnt="0"/>
      <dgm:spPr/>
    </dgm:pt>
    <dgm:pt modelId="{1F96731C-9C3A-4A4B-B6A1-8315135A969A}" type="pres">
      <dgm:prSet presAssocID="{B62CE124-0388-4378-AE6F-F1279245A75B}" presName="composite" presStyleCnt="0"/>
      <dgm:spPr/>
    </dgm:pt>
    <dgm:pt modelId="{7425D85D-31FF-4F67-9840-3284F8060852}" type="pres">
      <dgm:prSet presAssocID="{B62CE124-0388-4378-AE6F-F1279245A75B}" presName="background" presStyleLbl="node0" presStyleIdx="2" presStyleCnt="3"/>
      <dgm:spPr/>
    </dgm:pt>
    <dgm:pt modelId="{5E9491AB-C6D8-48B5-AC26-54E0EA7E519C}" type="pres">
      <dgm:prSet presAssocID="{B62CE124-0388-4378-AE6F-F1279245A75B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D876D15-856E-42CF-AF8E-16F9BBDAEDEE}" type="pres">
      <dgm:prSet presAssocID="{B62CE124-0388-4378-AE6F-F1279245A75B}" presName="hierChild2" presStyleCnt="0"/>
      <dgm:spPr/>
    </dgm:pt>
    <dgm:pt modelId="{4E4B829B-06B8-4A41-BBE7-77322B2AF6A1}" type="pres">
      <dgm:prSet presAssocID="{A6045658-67CB-485F-9F95-A782DD679FAF}" presName="Name10" presStyleLbl="parChTrans1D2" presStyleIdx="2" presStyleCnt="3"/>
      <dgm:spPr/>
      <dgm:t>
        <a:bodyPr/>
        <a:lstStyle/>
        <a:p>
          <a:endParaRPr lang="uk-UA"/>
        </a:p>
      </dgm:t>
    </dgm:pt>
    <dgm:pt modelId="{AEDA5D0D-002F-411B-A9B7-610770F9E6AF}" type="pres">
      <dgm:prSet presAssocID="{FA44B8AF-652D-448A-8740-7DA117C6C41F}" presName="hierRoot2" presStyleCnt="0"/>
      <dgm:spPr/>
    </dgm:pt>
    <dgm:pt modelId="{09EA1267-BD32-4C40-8768-2E7F003E666A}" type="pres">
      <dgm:prSet presAssocID="{FA44B8AF-652D-448A-8740-7DA117C6C41F}" presName="composite2" presStyleCnt="0"/>
      <dgm:spPr/>
    </dgm:pt>
    <dgm:pt modelId="{5C82CE94-AD31-4B77-A219-AEBBC60A8850}" type="pres">
      <dgm:prSet presAssocID="{FA44B8AF-652D-448A-8740-7DA117C6C41F}" presName="background2" presStyleLbl="node2" presStyleIdx="2" presStyleCnt="3"/>
      <dgm:spPr/>
    </dgm:pt>
    <dgm:pt modelId="{9490C7A2-D24B-46B8-B879-B2D8EC84AAC1}" type="pres">
      <dgm:prSet presAssocID="{FA44B8AF-652D-448A-8740-7DA117C6C41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23D2FD2-03FC-4E7E-A298-821C0CA8CB0A}" type="pres">
      <dgm:prSet presAssocID="{FA44B8AF-652D-448A-8740-7DA117C6C41F}" presName="hierChild3" presStyleCnt="0"/>
      <dgm:spPr/>
    </dgm:pt>
  </dgm:ptLst>
  <dgm:cxnLst>
    <dgm:cxn modelId="{65E17D37-9B37-4CA8-94F8-0438892EEC5F}" srcId="{6A38C5E0-0CD7-4DA7-86E1-DFA5B9ACE81B}" destId="{030BEE70-3FB8-487C-85B4-15056D44AA55}" srcOrd="0" destOrd="0" parTransId="{1646C801-B4B1-4963-B418-272CF3525442}" sibTransId="{A0B05C5B-692F-49D4-861F-1E26F5AFD6F7}"/>
    <dgm:cxn modelId="{8CA754C8-21E4-43BC-AA95-AE552E9B5F7D}" type="presOf" srcId="{030BEE70-3FB8-487C-85B4-15056D44AA55}" destId="{143727B8-FA09-419B-BA04-8B05AF7A42E1}" srcOrd="0" destOrd="0" presId="urn:microsoft.com/office/officeart/2005/8/layout/hierarchy1"/>
    <dgm:cxn modelId="{B9230272-1853-46AF-8D02-15F933CC525F}" type="presOf" srcId="{6A38C5E0-0CD7-4DA7-86E1-DFA5B9ACE81B}" destId="{5967968C-882F-4308-99C8-04FDA6AD1D66}" srcOrd="0" destOrd="0" presId="urn:microsoft.com/office/officeart/2005/8/layout/hierarchy1"/>
    <dgm:cxn modelId="{8A2F99F5-8E3F-4E5A-828B-88428A204221}" srcId="{6B626FF7-F227-40E8-9CB1-532BF6752B2F}" destId="{B62CE124-0388-4378-AE6F-F1279245A75B}" srcOrd="2" destOrd="0" parTransId="{90EAE2DC-C721-4C1F-BB25-549B399949ED}" sibTransId="{37295E70-6367-4752-8051-F8952ED8109B}"/>
    <dgm:cxn modelId="{677E5FF0-8B2B-4396-AC4B-0B78FE608719}" srcId="{EF4DAFF0-A358-44BA-B3D5-1CFE85E62B3F}" destId="{D4D93ADC-6CEF-4031-B707-16B819296CEB}" srcOrd="0" destOrd="0" parTransId="{79FF120A-E125-45C8-857F-73C998B10486}" sibTransId="{A72CF40D-AA24-45F5-A0EB-116481241928}"/>
    <dgm:cxn modelId="{06D92950-9FFA-4E60-84FD-7AC4C6A7A479}" type="presOf" srcId="{A6045658-67CB-485F-9F95-A782DD679FAF}" destId="{4E4B829B-06B8-4A41-BBE7-77322B2AF6A1}" srcOrd="0" destOrd="0" presId="urn:microsoft.com/office/officeart/2005/8/layout/hierarchy1"/>
    <dgm:cxn modelId="{2FB72934-4C3F-4724-B898-982BA85FB532}" type="presOf" srcId="{EF4DAFF0-A358-44BA-B3D5-1CFE85E62B3F}" destId="{96A605B9-ECA1-4A0E-98F4-4346ACD990FB}" srcOrd="0" destOrd="0" presId="urn:microsoft.com/office/officeart/2005/8/layout/hierarchy1"/>
    <dgm:cxn modelId="{C92EE19D-1996-4962-9D0B-B635284EBD2D}" srcId="{6B626FF7-F227-40E8-9CB1-532BF6752B2F}" destId="{6A38C5E0-0CD7-4DA7-86E1-DFA5B9ACE81B}" srcOrd="1" destOrd="0" parTransId="{E3751884-8A1D-4A55-B02F-27E52F8B42E7}" sibTransId="{A2D07538-AB8A-46C3-AAE6-69DFA29C5D12}"/>
    <dgm:cxn modelId="{C22568F1-0F05-46B9-B650-A06E40466A0F}" type="presOf" srcId="{FA44B8AF-652D-448A-8740-7DA117C6C41F}" destId="{9490C7A2-D24B-46B8-B879-B2D8EC84AAC1}" srcOrd="0" destOrd="0" presId="urn:microsoft.com/office/officeart/2005/8/layout/hierarchy1"/>
    <dgm:cxn modelId="{87057C52-A47F-4A3F-9157-11D3B01594F8}" type="presOf" srcId="{79FF120A-E125-45C8-857F-73C998B10486}" destId="{6A0E3DB4-8718-4E36-B534-E326A669DE44}" srcOrd="0" destOrd="0" presId="urn:microsoft.com/office/officeart/2005/8/layout/hierarchy1"/>
    <dgm:cxn modelId="{1E5F8C6D-212C-4010-B5A2-14FEEEBF53AC}" srcId="{B62CE124-0388-4378-AE6F-F1279245A75B}" destId="{FA44B8AF-652D-448A-8740-7DA117C6C41F}" srcOrd="0" destOrd="0" parTransId="{A6045658-67CB-485F-9F95-A782DD679FAF}" sibTransId="{487EC608-5D55-4A5E-AE8C-18862F5F9528}"/>
    <dgm:cxn modelId="{8D6FFFB7-0BF5-445E-AE68-8A58B2E3C2AD}" srcId="{6B626FF7-F227-40E8-9CB1-532BF6752B2F}" destId="{EF4DAFF0-A358-44BA-B3D5-1CFE85E62B3F}" srcOrd="0" destOrd="0" parTransId="{2A86B236-A818-42AB-95C6-C1967B359A93}" sibTransId="{5EE890D9-2762-4B2F-8BF3-32C775891524}"/>
    <dgm:cxn modelId="{DD785074-BD22-4A4D-AFFF-1511E9015541}" type="presOf" srcId="{B62CE124-0388-4378-AE6F-F1279245A75B}" destId="{5E9491AB-C6D8-48B5-AC26-54E0EA7E519C}" srcOrd="0" destOrd="0" presId="urn:microsoft.com/office/officeart/2005/8/layout/hierarchy1"/>
    <dgm:cxn modelId="{90465D5F-462D-403B-9E47-682D1A580091}" type="presOf" srcId="{1646C801-B4B1-4963-B418-272CF3525442}" destId="{685E4FE3-B48B-440F-9AB8-7616A8B2B463}" srcOrd="0" destOrd="0" presId="urn:microsoft.com/office/officeart/2005/8/layout/hierarchy1"/>
    <dgm:cxn modelId="{C349CD2F-4DC0-4D8D-9247-BD89151BD605}" type="presOf" srcId="{6B626FF7-F227-40E8-9CB1-532BF6752B2F}" destId="{A81004E0-1745-4C4B-AE47-6B56D2289118}" srcOrd="0" destOrd="0" presId="urn:microsoft.com/office/officeart/2005/8/layout/hierarchy1"/>
    <dgm:cxn modelId="{F372FD61-DFD4-43BA-B6AA-0FC11845B35F}" type="presOf" srcId="{D4D93ADC-6CEF-4031-B707-16B819296CEB}" destId="{9BF5E825-89B5-4719-A664-2EFDBA86FB40}" srcOrd="0" destOrd="0" presId="urn:microsoft.com/office/officeart/2005/8/layout/hierarchy1"/>
    <dgm:cxn modelId="{FD30C3E0-6B66-480B-8061-A9855C6DEA70}" type="presParOf" srcId="{A81004E0-1745-4C4B-AE47-6B56D2289118}" destId="{0921C6F1-204D-452A-85DE-5A7B0BECFA3E}" srcOrd="0" destOrd="0" presId="urn:microsoft.com/office/officeart/2005/8/layout/hierarchy1"/>
    <dgm:cxn modelId="{56909173-964C-4D1E-82BD-8089E8E2106A}" type="presParOf" srcId="{0921C6F1-204D-452A-85DE-5A7B0BECFA3E}" destId="{28546405-29F4-4091-93A6-F1C0E7D7CAFF}" srcOrd="0" destOrd="0" presId="urn:microsoft.com/office/officeart/2005/8/layout/hierarchy1"/>
    <dgm:cxn modelId="{A1719B92-AEB6-4836-8DAC-C928FF17B922}" type="presParOf" srcId="{28546405-29F4-4091-93A6-F1C0E7D7CAFF}" destId="{6CE34EA1-21ED-41A3-A45B-3C66548400D3}" srcOrd="0" destOrd="0" presId="urn:microsoft.com/office/officeart/2005/8/layout/hierarchy1"/>
    <dgm:cxn modelId="{DCDC2E26-7288-4A0D-BA34-F84863F108C5}" type="presParOf" srcId="{28546405-29F4-4091-93A6-F1C0E7D7CAFF}" destId="{96A605B9-ECA1-4A0E-98F4-4346ACD990FB}" srcOrd="1" destOrd="0" presId="urn:microsoft.com/office/officeart/2005/8/layout/hierarchy1"/>
    <dgm:cxn modelId="{C725F065-6656-487B-BF70-51FE8210ABFC}" type="presParOf" srcId="{0921C6F1-204D-452A-85DE-5A7B0BECFA3E}" destId="{D40B1C61-1447-41B5-88C3-D94A328435BB}" srcOrd="1" destOrd="0" presId="urn:microsoft.com/office/officeart/2005/8/layout/hierarchy1"/>
    <dgm:cxn modelId="{1A5807DF-E8A8-4360-B8D1-58EE28C4AF61}" type="presParOf" srcId="{D40B1C61-1447-41B5-88C3-D94A328435BB}" destId="{6A0E3DB4-8718-4E36-B534-E326A669DE44}" srcOrd="0" destOrd="0" presId="urn:microsoft.com/office/officeart/2005/8/layout/hierarchy1"/>
    <dgm:cxn modelId="{6309C7E5-FCD3-4B50-8737-E3A2E25284F9}" type="presParOf" srcId="{D40B1C61-1447-41B5-88C3-D94A328435BB}" destId="{D9F83279-C709-4435-8D6A-CBD2FC6CB547}" srcOrd="1" destOrd="0" presId="urn:microsoft.com/office/officeart/2005/8/layout/hierarchy1"/>
    <dgm:cxn modelId="{710B2768-0750-4BFA-95A1-2A131B5B3657}" type="presParOf" srcId="{D9F83279-C709-4435-8D6A-CBD2FC6CB547}" destId="{23697418-0FD1-4A81-AA88-31CFC4F95B2E}" srcOrd="0" destOrd="0" presId="urn:microsoft.com/office/officeart/2005/8/layout/hierarchy1"/>
    <dgm:cxn modelId="{4C5BDE0C-5A8C-4E7F-9BC2-3639421D109D}" type="presParOf" srcId="{23697418-0FD1-4A81-AA88-31CFC4F95B2E}" destId="{2F02B3E7-0AC8-473F-8482-E7FFB025BADA}" srcOrd="0" destOrd="0" presId="urn:microsoft.com/office/officeart/2005/8/layout/hierarchy1"/>
    <dgm:cxn modelId="{BB0B57E4-9FCB-48A1-82FD-66DF944B48C6}" type="presParOf" srcId="{23697418-0FD1-4A81-AA88-31CFC4F95B2E}" destId="{9BF5E825-89B5-4719-A664-2EFDBA86FB40}" srcOrd="1" destOrd="0" presId="urn:microsoft.com/office/officeart/2005/8/layout/hierarchy1"/>
    <dgm:cxn modelId="{AD8A36D0-04E5-412E-AAD1-AEF3BDAE87B2}" type="presParOf" srcId="{D9F83279-C709-4435-8D6A-CBD2FC6CB547}" destId="{0EAA1028-DBA6-457A-A1F3-FCCC846E34BC}" srcOrd="1" destOrd="0" presId="urn:microsoft.com/office/officeart/2005/8/layout/hierarchy1"/>
    <dgm:cxn modelId="{0A877DE5-BA62-4B1B-9B2B-F58672493567}" type="presParOf" srcId="{A81004E0-1745-4C4B-AE47-6B56D2289118}" destId="{CA34EC14-6456-4787-83F3-6BFF53C93917}" srcOrd="1" destOrd="0" presId="urn:microsoft.com/office/officeart/2005/8/layout/hierarchy1"/>
    <dgm:cxn modelId="{02BFF9AC-B35B-4994-954C-6DF4680A8943}" type="presParOf" srcId="{CA34EC14-6456-4787-83F3-6BFF53C93917}" destId="{DF0AA405-A80A-4871-8876-E8D062136410}" srcOrd="0" destOrd="0" presId="urn:microsoft.com/office/officeart/2005/8/layout/hierarchy1"/>
    <dgm:cxn modelId="{7AC544F0-F0D4-44DE-89DB-F63B7447AACC}" type="presParOf" srcId="{DF0AA405-A80A-4871-8876-E8D062136410}" destId="{AA4F100D-E9C9-40E7-918F-17896E5F1A95}" srcOrd="0" destOrd="0" presId="urn:microsoft.com/office/officeart/2005/8/layout/hierarchy1"/>
    <dgm:cxn modelId="{9B51D375-87BB-401E-A59D-0FF93004F05C}" type="presParOf" srcId="{DF0AA405-A80A-4871-8876-E8D062136410}" destId="{5967968C-882F-4308-99C8-04FDA6AD1D66}" srcOrd="1" destOrd="0" presId="urn:microsoft.com/office/officeart/2005/8/layout/hierarchy1"/>
    <dgm:cxn modelId="{FD98849D-F01F-412D-BC8B-F202EE77A4C0}" type="presParOf" srcId="{CA34EC14-6456-4787-83F3-6BFF53C93917}" destId="{CA48F1EC-D81C-403A-853C-048505F10BB4}" srcOrd="1" destOrd="0" presId="urn:microsoft.com/office/officeart/2005/8/layout/hierarchy1"/>
    <dgm:cxn modelId="{A240682E-83D7-4946-9F78-713894D05D28}" type="presParOf" srcId="{CA48F1EC-D81C-403A-853C-048505F10BB4}" destId="{685E4FE3-B48B-440F-9AB8-7616A8B2B463}" srcOrd="0" destOrd="0" presId="urn:microsoft.com/office/officeart/2005/8/layout/hierarchy1"/>
    <dgm:cxn modelId="{471A4DB6-097B-47CD-AABD-F90099DB2A75}" type="presParOf" srcId="{CA48F1EC-D81C-403A-853C-048505F10BB4}" destId="{D8FF644D-D453-4D46-BF15-A885963D04D0}" srcOrd="1" destOrd="0" presId="urn:microsoft.com/office/officeart/2005/8/layout/hierarchy1"/>
    <dgm:cxn modelId="{E8A4C83B-9BE4-49D9-A01E-0582581EA1A0}" type="presParOf" srcId="{D8FF644D-D453-4D46-BF15-A885963D04D0}" destId="{B79B70CE-84DE-46BA-AABD-6A9995AA2E37}" srcOrd="0" destOrd="0" presId="urn:microsoft.com/office/officeart/2005/8/layout/hierarchy1"/>
    <dgm:cxn modelId="{75D2EF1C-761A-43DE-ABA8-53D7FFEA2135}" type="presParOf" srcId="{B79B70CE-84DE-46BA-AABD-6A9995AA2E37}" destId="{7F71AB5E-B4ED-4D04-9C97-7BE292451902}" srcOrd="0" destOrd="0" presId="urn:microsoft.com/office/officeart/2005/8/layout/hierarchy1"/>
    <dgm:cxn modelId="{4459F1D7-E6A4-41FC-BA0F-002E2AF62F9E}" type="presParOf" srcId="{B79B70CE-84DE-46BA-AABD-6A9995AA2E37}" destId="{143727B8-FA09-419B-BA04-8B05AF7A42E1}" srcOrd="1" destOrd="0" presId="urn:microsoft.com/office/officeart/2005/8/layout/hierarchy1"/>
    <dgm:cxn modelId="{3CF3E7B8-9D62-4EDF-9834-F7BB66CDA3EA}" type="presParOf" srcId="{D8FF644D-D453-4D46-BF15-A885963D04D0}" destId="{6BDB39A6-37C6-4F2A-A621-A9635FE395F7}" srcOrd="1" destOrd="0" presId="urn:microsoft.com/office/officeart/2005/8/layout/hierarchy1"/>
    <dgm:cxn modelId="{B863E512-B152-4811-98F7-487B3414D6E6}" type="presParOf" srcId="{A81004E0-1745-4C4B-AE47-6B56D2289118}" destId="{E3B4AB02-7A3D-4D0A-B707-E91B711A0EEB}" srcOrd="2" destOrd="0" presId="urn:microsoft.com/office/officeart/2005/8/layout/hierarchy1"/>
    <dgm:cxn modelId="{34301177-700B-487F-9100-A2F4AE27F10C}" type="presParOf" srcId="{E3B4AB02-7A3D-4D0A-B707-E91B711A0EEB}" destId="{1F96731C-9C3A-4A4B-B6A1-8315135A969A}" srcOrd="0" destOrd="0" presId="urn:microsoft.com/office/officeart/2005/8/layout/hierarchy1"/>
    <dgm:cxn modelId="{7D711B57-6780-4485-B93F-865AF52D6E90}" type="presParOf" srcId="{1F96731C-9C3A-4A4B-B6A1-8315135A969A}" destId="{7425D85D-31FF-4F67-9840-3284F8060852}" srcOrd="0" destOrd="0" presId="urn:microsoft.com/office/officeart/2005/8/layout/hierarchy1"/>
    <dgm:cxn modelId="{EA1E0CFD-77F7-49DC-B525-17DF51BEEE16}" type="presParOf" srcId="{1F96731C-9C3A-4A4B-B6A1-8315135A969A}" destId="{5E9491AB-C6D8-48B5-AC26-54E0EA7E519C}" srcOrd="1" destOrd="0" presId="urn:microsoft.com/office/officeart/2005/8/layout/hierarchy1"/>
    <dgm:cxn modelId="{2B2EF979-66EF-4453-BB80-29F85CC42596}" type="presParOf" srcId="{E3B4AB02-7A3D-4D0A-B707-E91B711A0EEB}" destId="{ED876D15-856E-42CF-AF8E-16F9BBDAEDEE}" srcOrd="1" destOrd="0" presId="urn:microsoft.com/office/officeart/2005/8/layout/hierarchy1"/>
    <dgm:cxn modelId="{7DCE716E-6E3A-4FEE-90A3-81FF64E94077}" type="presParOf" srcId="{ED876D15-856E-42CF-AF8E-16F9BBDAEDEE}" destId="{4E4B829B-06B8-4A41-BBE7-77322B2AF6A1}" srcOrd="0" destOrd="0" presId="urn:microsoft.com/office/officeart/2005/8/layout/hierarchy1"/>
    <dgm:cxn modelId="{EB2480A8-96D6-425C-9CBC-B898DFD9299B}" type="presParOf" srcId="{ED876D15-856E-42CF-AF8E-16F9BBDAEDEE}" destId="{AEDA5D0D-002F-411B-A9B7-610770F9E6AF}" srcOrd="1" destOrd="0" presId="urn:microsoft.com/office/officeart/2005/8/layout/hierarchy1"/>
    <dgm:cxn modelId="{68030ACD-4B87-4DC4-922E-ED5E42D5F657}" type="presParOf" srcId="{AEDA5D0D-002F-411B-A9B7-610770F9E6AF}" destId="{09EA1267-BD32-4C40-8768-2E7F003E666A}" srcOrd="0" destOrd="0" presId="urn:microsoft.com/office/officeart/2005/8/layout/hierarchy1"/>
    <dgm:cxn modelId="{7C3FD021-052B-4710-8C13-F74728781DD8}" type="presParOf" srcId="{09EA1267-BD32-4C40-8768-2E7F003E666A}" destId="{5C82CE94-AD31-4B77-A219-AEBBC60A8850}" srcOrd="0" destOrd="0" presId="urn:microsoft.com/office/officeart/2005/8/layout/hierarchy1"/>
    <dgm:cxn modelId="{55E74337-D71C-4354-B04E-C52591EDF6E9}" type="presParOf" srcId="{09EA1267-BD32-4C40-8768-2E7F003E666A}" destId="{9490C7A2-D24B-46B8-B879-B2D8EC84AAC1}" srcOrd="1" destOrd="0" presId="urn:microsoft.com/office/officeart/2005/8/layout/hierarchy1"/>
    <dgm:cxn modelId="{61DED578-4A8C-47CC-9DCA-F61A26027808}" type="presParOf" srcId="{AEDA5D0D-002F-411B-A9B7-610770F9E6AF}" destId="{123D2FD2-03FC-4E7E-A298-821C0CA8CB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3D5F35-C13B-40CB-A2F7-B719A55D1F0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024BA6D-6ADF-4C7D-9121-B10BF2F2B81B}">
      <dgm:prSet phldrT="[Текст]"/>
      <dgm:spPr/>
      <dgm:t>
        <a:bodyPr/>
        <a:lstStyle/>
        <a:p>
          <a:r>
            <a:rPr lang="ru-RU" b="1" dirty="0" smtClean="0"/>
            <a:t>К= </a:t>
          </a:r>
          <a:r>
            <a:rPr lang="en-US" b="1" dirty="0" smtClean="0"/>
            <a:t>n*0 + m*0,5+p*1</a:t>
          </a:r>
          <a:endParaRPr lang="uk-UA" dirty="0"/>
        </a:p>
      </dgm:t>
    </dgm:pt>
    <dgm:pt modelId="{A9595135-304F-447A-A00E-FA35DADA11A6}" type="parTrans" cxnId="{A4F451A2-3989-4222-89BB-BD7E325A0739}">
      <dgm:prSet/>
      <dgm:spPr/>
      <dgm:t>
        <a:bodyPr/>
        <a:lstStyle/>
        <a:p>
          <a:endParaRPr lang="uk-UA"/>
        </a:p>
      </dgm:t>
    </dgm:pt>
    <dgm:pt modelId="{B43F5F1E-61E1-43AF-B7BA-FA476C99EA06}" type="sibTrans" cxnId="{A4F451A2-3989-4222-89BB-BD7E325A0739}">
      <dgm:prSet/>
      <dgm:spPr/>
      <dgm:t>
        <a:bodyPr/>
        <a:lstStyle/>
        <a:p>
          <a:endParaRPr lang="uk-UA"/>
        </a:p>
      </dgm:t>
    </dgm:pt>
    <dgm:pt modelId="{EC401447-B3AE-4873-BF47-B2E69263CD60}" type="pres">
      <dgm:prSet presAssocID="{D53D5F35-C13B-40CB-A2F7-B719A55D1F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A96B667-9387-446F-B288-FAAFAB39D2CE}" type="pres">
      <dgm:prSet presAssocID="{B024BA6D-6ADF-4C7D-9121-B10BF2F2B81B}" presName="node" presStyleLbl="node1" presStyleIdx="0" presStyleCnt="1" custAng="10800000" custFlipVert="1" custScaleX="161006" custScaleY="48905" custLinFactNeighborX="19434" custLinFactNeighborY="135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D530299-F4D9-465B-BE8D-EC86C522730E}" type="presOf" srcId="{D53D5F35-C13B-40CB-A2F7-B719A55D1F09}" destId="{EC401447-B3AE-4873-BF47-B2E69263CD60}" srcOrd="0" destOrd="0" presId="urn:microsoft.com/office/officeart/2005/8/layout/default"/>
    <dgm:cxn modelId="{A4F451A2-3989-4222-89BB-BD7E325A0739}" srcId="{D53D5F35-C13B-40CB-A2F7-B719A55D1F09}" destId="{B024BA6D-6ADF-4C7D-9121-B10BF2F2B81B}" srcOrd="0" destOrd="0" parTransId="{A9595135-304F-447A-A00E-FA35DADA11A6}" sibTransId="{B43F5F1E-61E1-43AF-B7BA-FA476C99EA06}"/>
    <dgm:cxn modelId="{A015240A-0F33-4DD6-9C69-44833144E574}" type="presOf" srcId="{B024BA6D-6ADF-4C7D-9121-B10BF2F2B81B}" destId="{4A96B667-9387-446F-B288-FAAFAB39D2CE}" srcOrd="0" destOrd="0" presId="urn:microsoft.com/office/officeart/2005/8/layout/default"/>
    <dgm:cxn modelId="{AC3960C2-87D8-4F85-AABC-1F65A006C58D}" type="presParOf" srcId="{EC401447-B3AE-4873-BF47-B2E69263CD60}" destId="{4A96B667-9387-446F-B288-FAAFAB39D2C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229F5-63E1-4AE4-8371-760E5199E9B7}">
      <dsp:nvSpPr>
        <dsp:cNvPr id="0" name=""/>
        <dsp:cNvSpPr/>
      </dsp:nvSpPr>
      <dsp:spPr>
        <a:xfrm>
          <a:off x="0" y="203199"/>
          <a:ext cx="6096000" cy="365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0" i="0" kern="1200" dirty="0" smtClean="0"/>
            <a:t>здатність особи розв’язувати комплексні проблеми в галузі професійної та/або </a:t>
          </a:r>
          <a:r>
            <a:rPr lang="uk-UA" sz="27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дослідницько-інноваційної діяльності</a:t>
          </a:r>
          <a:r>
            <a:rPr lang="uk-UA" sz="2700" b="0" i="0" kern="1200" dirty="0" smtClean="0"/>
            <a:t>, що передбачає глибоке переосмислення наявних та створення нових цілісних знань та/або професійної практики</a:t>
          </a:r>
          <a:endParaRPr lang="uk-UA" sz="2700" kern="1200" dirty="0"/>
        </a:p>
      </dsp:txBody>
      <dsp:txXfrm>
        <a:off x="0" y="203199"/>
        <a:ext cx="6096000" cy="365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B13AA-944E-4E8C-971C-E4060650A19C}">
      <dsp:nvSpPr>
        <dsp:cNvPr id="0" name=""/>
        <dsp:cNvSpPr/>
      </dsp:nvSpPr>
      <dsp:spPr>
        <a:xfrm>
          <a:off x="0" y="129381"/>
          <a:ext cx="8229600" cy="411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комплексна діяльність, спрямована на створення нових знань, їх формалізацію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у вигляді певного продукту та подальше поширення з метою використання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на користь суспільства</a:t>
          </a:r>
          <a:endParaRPr lang="uk-UA" sz="2700" kern="1200" dirty="0"/>
        </a:p>
      </dsp:txBody>
      <dsp:txXfrm>
        <a:off x="120518" y="249899"/>
        <a:ext cx="7988564" cy="3873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EC147-4E04-4E87-BFEA-7550353B90F1}">
      <dsp:nvSpPr>
        <dsp:cNvPr id="0" name=""/>
        <dsp:cNvSpPr/>
      </dsp:nvSpPr>
      <dsp:spPr>
        <a:xfrm>
          <a:off x="15893" y="288034"/>
          <a:ext cx="6362182" cy="1020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сформована у результаті професійної підготовки інтегрована якість особистості,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що характеризується: </a:t>
          </a:r>
          <a:endParaRPr lang="uk-UA" sz="1900" kern="1200" dirty="0"/>
        </a:p>
      </dsp:txBody>
      <dsp:txXfrm>
        <a:off x="45789" y="317930"/>
        <a:ext cx="6302390" cy="960940"/>
      </dsp:txXfrm>
    </dsp:sp>
    <dsp:sp modelId="{829F4707-B560-402D-AE13-6992F479597C}">
      <dsp:nvSpPr>
        <dsp:cNvPr id="0" name=""/>
        <dsp:cNvSpPr/>
      </dsp:nvSpPr>
      <dsp:spPr>
        <a:xfrm>
          <a:off x="652111" y="1308767"/>
          <a:ext cx="587909" cy="85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82"/>
              </a:lnTo>
              <a:lnTo>
                <a:pt x="587909" y="857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ED3FB-B5C8-4C1C-BF40-D2D386E5DBAA}">
      <dsp:nvSpPr>
        <dsp:cNvPr id="0" name=""/>
        <dsp:cNvSpPr/>
      </dsp:nvSpPr>
      <dsp:spPr>
        <a:xfrm>
          <a:off x="1240020" y="1656183"/>
          <a:ext cx="7535566" cy="1020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операційною готовністю, що означає оволодіння технологією здійснення дослідницько-інноваційної  діяльності, яка включає сукупність професійних знань, умінь, навичок</a:t>
          </a:r>
          <a:endParaRPr lang="uk-UA" sz="1600" kern="1200" dirty="0"/>
        </a:p>
      </dsp:txBody>
      <dsp:txXfrm>
        <a:off x="1269916" y="1686079"/>
        <a:ext cx="7475774" cy="960940"/>
      </dsp:txXfrm>
    </dsp:sp>
    <dsp:sp modelId="{ACCBD85D-0484-4DC1-8A18-B3432FABA6BB}">
      <dsp:nvSpPr>
        <dsp:cNvPr id="0" name=""/>
        <dsp:cNvSpPr/>
      </dsp:nvSpPr>
      <dsp:spPr>
        <a:xfrm>
          <a:off x="652111" y="1308767"/>
          <a:ext cx="572018" cy="2225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5930"/>
              </a:lnTo>
              <a:lnTo>
                <a:pt x="572018" y="2225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EB3CD-ACD8-4D5D-9BE5-09A62CE48B40}">
      <dsp:nvSpPr>
        <dsp:cNvPr id="0" name=""/>
        <dsp:cNvSpPr/>
      </dsp:nvSpPr>
      <dsp:spPr>
        <a:xfrm>
          <a:off x="1224129" y="3024331"/>
          <a:ext cx="7484563" cy="1020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сформованістю професійних та особистісних властивостей, до яких належать мотиваційно-вольові якості особистості, здатність до творчого  мислення і рефлексії, прагнення саморозвитку і самовдосконалення</a:t>
          </a:r>
          <a:endParaRPr lang="uk-UA" sz="1600" kern="1200" dirty="0"/>
        </a:p>
      </dsp:txBody>
      <dsp:txXfrm>
        <a:off x="1254025" y="3054227"/>
        <a:ext cx="7424771" cy="960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6B313-A19D-4692-A13F-E7B0F546F46A}">
      <dsp:nvSpPr>
        <dsp:cNvPr id="0" name=""/>
        <dsp:cNvSpPr/>
      </dsp:nvSpPr>
      <dsp:spPr>
        <a:xfrm>
          <a:off x="4019163" y="1845596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DAECD-153C-443F-8504-716CB3B1DBDE}">
      <dsp:nvSpPr>
        <dsp:cNvPr id="0" name=""/>
        <dsp:cNvSpPr/>
      </dsp:nvSpPr>
      <dsp:spPr>
        <a:xfrm>
          <a:off x="4019163" y="184559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492C3-FEB6-41E8-A162-C8ABE41E460E}">
      <dsp:nvSpPr>
        <dsp:cNvPr id="0" name=""/>
        <dsp:cNvSpPr/>
      </dsp:nvSpPr>
      <dsp:spPr>
        <a:xfrm>
          <a:off x="2967156" y="184559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7B2598-95E9-4C67-9109-3F4C735C371A}">
      <dsp:nvSpPr>
        <dsp:cNvPr id="0" name=""/>
        <dsp:cNvSpPr/>
      </dsp:nvSpPr>
      <dsp:spPr>
        <a:xfrm>
          <a:off x="863143" y="1845596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46627-5E2B-4A31-B146-E762B10F0E44}">
      <dsp:nvSpPr>
        <dsp:cNvPr id="0" name=""/>
        <dsp:cNvSpPr/>
      </dsp:nvSpPr>
      <dsp:spPr>
        <a:xfrm>
          <a:off x="3158430" y="75246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46112-F98F-41A8-83C5-8F4C0D91490E}">
      <dsp:nvSpPr>
        <dsp:cNvPr id="0" name=""/>
        <dsp:cNvSpPr/>
      </dsp:nvSpPr>
      <dsp:spPr>
        <a:xfrm>
          <a:off x="3349704" y="93417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Готовність до дослідницько-інноваційної діяльності</a:t>
          </a:r>
          <a:endParaRPr lang="uk-UA" sz="1500" b="1" kern="1200" dirty="0"/>
        </a:p>
      </dsp:txBody>
      <dsp:txXfrm>
        <a:off x="3381721" y="966193"/>
        <a:ext cx="1657431" cy="1029096"/>
      </dsp:txXfrm>
    </dsp:sp>
    <dsp:sp modelId="{E8F3C000-0B00-4E1D-ADA4-A12F13299124}">
      <dsp:nvSpPr>
        <dsp:cNvPr id="0" name=""/>
        <dsp:cNvSpPr/>
      </dsp:nvSpPr>
      <dsp:spPr>
        <a:xfrm>
          <a:off x="2411" y="23462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45D4F-4F6A-4BF0-9BAB-8B2AAE940D04}">
      <dsp:nvSpPr>
        <dsp:cNvPr id="0" name=""/>
        <dsp:cNvSpPr/>
      </dsp:nvSpPr>
      <dsp:spPr>
        <a:xfrm>
          <a:off x="193684" y="25279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Мотиваційно-вольовий</a:t>
          </a:r>
          <a:endParaRPr lang="uk-UA" sz="1500" b="1" kern="1200" dirty="0"/>
        </a:p>
      </dsp:txBody>
      <dsp:txXfrm>
        <a:off x="225701" y="2559983"/>
        <a:ext cx="1657431" cy="1029096"/>
      </dsp:txXfrm>
    </dsp:sp>
    <dsp:sp modelId="{6AF16321-695F-4014-BB1D-C075890E1E14}">
      <dsp:nvSpPr>
        <dsp:cNvPr id="0" name=""/>
        <dsp:cNvSpPr/>
      </dsp:nvSpPr>
      <dsp:spPr>
        <a:xfrm>
          <a:off x="2106423" y="23462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FEB21-AA69-4AE2-8071-EB63BC743CE2}">
      <dsp:nvSpPr>
        <dsp:cNvPr id="0" name=""/>
        <dsp:cNvSpPr/>
      </dsp:nvSpPr>
      <dsp:spPr>
        <a:xfrm>
          <a:off x="2297697" y="25279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Особистісно-креативний</a:t>
          </a:r>
          <a:endParaRPr lang="uk-UA" sz="1500" b="1" kern="1200" dirty="0"/>
        </a:p>
      </dsp:txBody>
      <dsp:txXfrm>
        <a:off x="2329714" y="2559983"/>
        <a:ext cx="1657431" cy="1029096"/>
      </dsp:txXfrm>
    </dsp:sp>
    <dsp:sp modelId="{A5C77A0C-252C-4384-AB22-5E71A283B370}">
      <dsp:nvSpPr>
        <dsp:cNvPr id="0" name=""/>
        <dsp:cNvSpPr/>
      </dsp:nvSpPr>
      <dsp:spPr>
        <a:xfrm>
          <a:off x="4210436" y="23462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734E0-0411-494C-8C2D-D9D7170DA67C}">
      <dsp:nvSpPr>
        <dsp:cNvPr id="0" name=""/>
        <dsp:cNvSpPr/>
      </dsp:nvSpPr>
      <dsp:spPr>
        <a:xfrm>
          <a:off x="4401710" y="25279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Змістовно-операційний</a:t>
          </a:r>
          <a:endParaRPr lang="uk-UA" sz="1500" b="1" kern="1200" dirty="0"/>
        </a:p>
      </dsp:txBody>
      <dsp:txXfrm>
        <a:off x="4433727" y="2559983"/>
        <a:ext cx="1657431" cy="1029096"/>
      </dsp:txXfrm>
    </dsp:sp>
    <dsp:sp modelId="{EE9BC68E-5BA5-4B58-93E5-EA7E7A959FE8}">
      <dsp:nvSpPr>
        <dsp:cNvPr id="0" name=""/>
        <dsp:cNvSpPr/>
      </dsp:nvSpPr>
      <dsp:spPr>
        <a:xfrm>
          <a:off x="6314449" y="23462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3D6A4-1ADC-4D02-9D30-09A8C0B8F201}">
      <dsp:nvSpPr>
        <dsp:cNvPr id="0" name=""/>
        <dsp:cNvSpPr/>
      </dsp:nvSpPr>
      <dsp:spPr>
        <a:xfrm>
          <a:off x="6505723" y="25279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/>
            <a:t>Рефлексивно-перспективний</a:t>
          </a:r>
          <a:endParaRPr lang="uk-UA" sz="1500" b="1" kern="1200" dirty="0"/>
        </a:p>
      </dsp:txBody>
      <dsp:txXfrm>
        <a:off x="6537740" y="2559983"/>
        <a:ext cx="1657431" cy="10290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B829B-06B8-4A41-BBE7-77322B2AF6A1}">
      <dsp:nvSpPr>
        <dsp:cNvPr id="0" name=""/>
        <dsp:cNvSpPr/>
      </dsp:nvSpPr>
      <dsp:spPr>
        <a:xfrm>
          <a:off x="6769417" y="17280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E4FE3-B48B-440F-9AB8-7616A8B2B463}">
      <dsp:nvSpPr>
        <dsp:cNvPr id="0" name=""/>
        <dsp:cNvSpPr/>
      </dsp:nvSpPr>
      <dsp:spPr>
        <a:xfrm>
          <a:off x="3940492" y="17280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E3DB4-8718-4E36-B534-E326A669DE44}">
      <dsp:nvSpPr>
        <dsp:cNvPr id="0" name=""/>
        <dsp:cNvSpPr/>
      </dsp:nvSpPr>
      <dsp:spPr>
        <a:xfrm>
          <a:off x="1111567" y="17280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34EA1-21ED-41A3-A45B-3C66548400D3}">
      <dsp:nvSpPr>
        <dsp:cNvPr id="0" name=""/>
        <dsp:cNvSpPr/>
      </dsp:nvSpPr>
      <dsp:spPr>
        <a:xfrm>
          <a:off x="0" y="2582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605B9-ECA1-4A0E-98F4-4346ACD990FB}">
      <dsp:nvSpPr>
        <dsp:cNvPr id="0" name=""/>
        <dsp:cNvSpPr/>
      </dsp:nvSpPr>
      <dsp:spPr>
        <a:xfrm>
          <a:off x="257174" y="5026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Аспіранти </a:t>
          </a:r>
          <a:r>
            <a:rPr lang="en-US" sz="1700" b="1" kern="1200" dirty="0" smtClean="0"/>
            <a:t>IV </a:t>
          </a:r>
          <a:r>
            <a:rPr lang="uk-UA" sz="1700" b="1" kern="1200" dirty="0" smtClean="0"/>
            <a:t>року (за новою програмою)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АСП</a:t>
          </a:r>
          <a:endParaRPr lang="uk-UA" sz="1700" b="1" kern="1200" dirty="0"/>
        </a:p>
      </dsp:txBody>
      <dsp:txXfrm>
        <a:off x="300222" y="545654"/>
        <a:ext cx="2228479" cy="1383659"/>
      </dsp:txXfrm>
    </dsp:sp>
    <dsp:sp modelId="{2F02B3E7-0AC8-473F-8482-E7FFB025BADA}">
      <dsp:nvSpPr>
        <dsp:cNvPr id="0" name=""/>
        <dsp:cNvSpPr/>
      </dsp:nvSpPr>
      <dsp:spPr>
        <a:xfrm>
          <a:off x="0" y="24012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5E825-89B5-4719-A664-2EFDBA86FB40}">
      <dsp:nvSpPr>
        <dsp:cNvPr id="0" name=""/>
        <dsp:cNvSpPr/>
      </dsp:nvSpPr>
      <dsp:spPr>
        <a:xfrm>
          <a:off x="257174" y="26455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89 осіб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ЗНУ – 46 осіб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СНУ – 30 осіб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ОНУ- 13 осіб</a:t>
          </a:r>
          <a:endParaRPr lang="uk-UA" sz="1700" kern="1200" dirty="0"/>
        </a:p>
      </dsp:txBody>
      <dsp:txXfrm>
        <a:off x="300222" y="2688565"/>
        <a:ext cx="2228479" cy="1383659"/>
      </dsp:txXfrm>
    </dsp:sp>
    <dsp:sp modelId="{AA4F100D-E9C9-40E7-918F-17896E5F1A95}">
      <dsp:nvSpPr>
        <dsp:cNvPr id="0" name=""/>
        <dsp:cNvSpPr/>
      </dsp:nvSpPr>
      <dsp:spPr>
        <a:xfrm>
          <a:off x="2828924" y="2582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7968C-882F-4308-99C8-04FDA6AD1D66}">
      <dsp:nvSpPr>
        <dsp:cNvPr id="0" name=""/>
        <dsp:cNvSpPr/>
      </dsp:nvSpPr>
      <dsp:spPr>
        <a:xfrm>
          <a:off x="3086099" y="5026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Аспіранти </a:t>
          </a:r>
          <a:r>
            <a:rPr lang="en-US" sz="1700" b="1" kern="1200" dirty="0" smtClean="0"/>
            <a:t>IV </a:t>
          </a:r>
          <a:r>
            <a:rPr lang="uk-UA" sz="1700" b="1" kern="1200" dirty="0" smtClean="0"/>
            <a:t>року (за старою програмою)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ВИП</a:t>
          </a:r>
          <a:endParaRPr lang="uk-UA" sz="1700" b="1" kern="1200" dirty="0"/>
        </a:p>
      </dsp:txBody>
      <dsp:txXfrm>
        <a:off x="3129147" y="545654"/>
        <a:ext cx="2228479" cy="1383659"/>
      </dsp:txXfrm>
    </dsp:sp>
    <dsp:sp modelId="{7F71AB5E-B4ED-4D04-9C97-7BE292451902}">
      <dsp:nvSpPr>
        <dsp:cNvPr id="0" name=""/>
        <dsp:cNvSpPr/>
      </dsp:nvSpPr>
      <dsp:spPr>
        <a:xfrm>
          <a:off x="2828924" y="24012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727B8-FA09-419B-BA04-8B05AF7A42E1}">
      <dsp:nvSpPr>
        <dsp:cNvPr id="0" name=""/>
        <dsp:cNvSpPr/>
      </dsp:nvSpPr>
      <dsp:spPr>
        <a:xfrm>
          <a:off x="3086099" y="26455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35 осіб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ЗНУ – 21 осіб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СНУ – 9 осіб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ОНУ- 5 осіб</a:t>
          </a:r>
          <a:endParaRPr lang="uk-UA" sz="1700" b="1" kern="1200" dirty="0"/>
        </a:p>
      </dsp:txBody>
      <dsp:txXfrm>
        <a:off x="3129147" y="2688565"/>
        <a:ext cx="2228479" cy="1383659"/>
      </dsp:txXfrm>
    </dsp:sp>
    <dsp:sp modelId="{7425D85D-31FF-4F67-9840-3284F8060852}">
      <dsp:nvSpPr>
        <dsp:cNvPr id="0" name=""/>
        <dsp:cNvSpPr/>
      </dsp:nvSpPr>
      <dsp:spPr>
        <a:xfrm>
          <a:off x="5657850" y="2582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491AB-C6D8-48B5-AC26-54E0EA7E519C}">
      <dsp:nvSpPr>
        <dsp:cNvPr id="0" name=""/>
        <dsp:cNvSpPr/>
      </dsp:nvSpPr>
      <dsp:spPr>
        <a:xfrm>
          <a:off x="5915024" y="5026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Вступники до аспірантури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ВСТ</a:t>
          </a:r>
          <a:endParaRPr lang="uk-UA" sz="1700" b="1" kern="1200" dirty="0"/>
        </a:p>
      </dsp:txBody>
      <dsp:txXfrm>
        <a:off x="5958072" y="545654"/>
        <a:ext cx="2228479" cy="1383659"/>
      </dsp:txXfrm>
    </dsp:sp>
    <dsp:sp modelId="{5C82CE94-AD31-4B77-A219-AEBBC60A8850}">
      <dsp:nvSpPr>
        <dsp:cNvPr id="0" name=""/>
        <dsp:cNvSpPr/>
      </dsp:nvSpPr>
      <dsp:spPr>
        <a:xfrm>
          <a:off x="5657850" y="24012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0C7A2-D24B-46B8-B879-B2D8EC84AAC1}">
      <dsp:nvSpPr>
        <dsp:cNvPr id="0" name=""/>
        <dsp:cNvSpPr/>
      </dsp:nvSpPr>
      <dsp:spPr>
        <a:xfrm>
          <a:off x="5915024" y="26455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50 </a:t>
          </a:r>
          <a:r>
            <a:rPr lang="ru-RU" sz="1700" b="1" kern="1200" dirty="0" err="1" smtClean="0"/>
            <a:t>осіб</a:t>
          </a: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СНУ – 25 </a:t>
          </a:r>
          <a:r>
            <a:rPr lang="ru-RU" sz="1700" kern="1200" dirty="0" err="1" smtClean="0"/>
            <a:t>осіб</a:t>
          </a: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ОНУ- 25 </a:t>
          </a:r>
          <a:r>
            <a:rPr lang="ru-RU" sz="1700" kern="1200" dirty="0" err="1" smtClean="0"/>
            <a:t>осіб</a:t>
          </a:r>
          <a:endParaRPr lang="uk-UA" sz="1700" kern="1200" dirty="0"/>
        </a:p>
      </dsp:txBody>
      <dsp:txXfrm>
        <a:off x="5958072" y="2688565"/>
        <a:ext cx="2228479" cy="13836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6B667-9387-446F-B288-FAAFAB39D2CE}">
      <dsp:nvSpPr>
        <dsp:cNvPr id="0" name=""/>
        <dsp:cNvSpPr/>
      </dsp:nvSpPr>
      <dsp:spPr>
        <a:xfrm rot="10800000" flipV="1">
          <a:off x="608676" y="843"/>
          <a:ext cx="2847707" cy="5189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К= </a:t>
          </a:r>
          <a:r>
            <a:rPr lang="en-US" sz="2200" b="1" kern="1200" dirty="0" smtClean="0"/>
            <a:t>n*0 + m*0,5+p*1</a:t>
          </a:r>
          <a:endParaRPr lang="uk-UA" sz="2200" kern="1200" dirty="0"/>
        </a:p>
      </dsp:txBody>
      <dsp:txXfrm rot="-10800000">
        <a:off x="608676" y="843"/>
        <a:ext cx="2847707" cy="518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zakon2.rada.gov.ua/laws/show/1341-2011-%D0%BF/paran12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В. </a:t>
            </a:r>
            <a:r>
              <a:rPr lang="uk-UA" dirty="0" err="1" smtClean="0"/>
              <a:t>Меняйло</a:t>
            </a:r>
            <a:r>
              <a:rPr lang="uk-UA" dirty="0" smtClean="0"/>
              <a:t>, М. </a:t>
            </a:r>
            <a:r>
              <a:rPr lang="uk-UA" dirty="0" err="1" smtClean="0"/>
              <a:t>Філіпович</a:t>
            </a:r>
            <a:r>
              <a:rPr lang="uk-UA" dirty="0" smtClean="0"/>
              <a:t>, О. Ружицька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188641"/>
            <a:ext cx="6629400" cy="4257594"/>
          </a:xfrm>
        </p:spPr>
        <p:txBody>
          <a:bodyPr/>
          <a:lstStyle/>
          <a:p>
            <a:r>
              <a:rPr lang="uk-UA" sz="2000" b="1" dirty="0" smtClean="0"/>
              <a:t>Оцінка рівня готовності </a:t>
            </a:r>
            <a:r>
              <a:rPr lang="uk-UA" sz="2000" b="1" dirty="0" err="1" smtClean="0"/>
              <a:t>мАйбутніх</a:t>
            </a:r>
            <a:r>
              <a:rPr lang="uk-UA" sz="2000" b="1" dirty="0" smtClean="0"/>
              <a:t> докторів філософії до дослідницько-інноваційної діяльності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8254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КРИТЕРІЇ ТА ПОКАЗНИКИ РІВНЯ ГОТОВНОСТІ ДО ДОСЛІДНИЦЬКО-ІННОВАЦІЙНОЇ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783859"/>
              </p:ext>
            </p:extLst>
          </p:nvPr>
        </p:nvGraphicFramePr>
        <p:xfrm>
          <a:off x="395535" y="1647531"/>
          <a:ext cx="8564257" cy="48965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15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Компо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 smtClean="0">
                          <a:effectLst/>
                        </a:rPr>
                        <a:t>ненти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Кри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рії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Показники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Характеристика </a:t>
                      </a:r>
                      <a:r>
                        <a:rPr lang="ru-RU" sz="1100" b="1" dirty="0" err="1">
                          <a:effectLst/>
                        </a:rPr>
                        <a:t>рівнів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Рефлексивно-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перспективний</a:t>
                      </a:r>
                      <a:endParaRPr lang="uk-UA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Рефлексивний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                                          </a:t>
                      </a:r>
                      <a:endParaRPr lang="uk-UA" sz="1600" b="1" dirty="0">
                        <a:effectLst/>
                      </a:endParaRPr>
                    </a:p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усвідомлення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самого себе як суб’єкта діяльності, своїх особливостей, здібностей, вчинків;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переосмислення цілей, процесу та результатів своєї діяльності 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Високий (творчий)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аспірант характеризується здатністю до цілісного бачення та аналізу результатів індивідуальної та колективної діяльності; внутрішніми чинниками розвитку особистості виступають активність, саморозвиток, самовдосконалення, самореалізація.</a:t>
                      </a:r>
                    </a:p>
                    <a:p>
                      <a:pPr algn="just"/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Середній (пошуковий):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</a:t>
                      </a: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здійснює самоаналіз та самооцінку власних знань і вмінь у сфері дослідницько-інноваційної діяльності; за необхідності докладає зусиль до їх розвитку; у нього відсутня цілісна система саморозвитку, але</a:t>
                      </a:r>
                      <a:r>
                        <a:rPr lang="uk-UA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він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має бажання до саморозвитку у перспективі</a:t>
                      </a:r>
                    </a:p>
                    <a:p>
                      <a:pPr algn="just"/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Низький (адаптаційний):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 характеризується</a:t>
                      </a: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незначною рефлексією своєї діяльності, не завжди адекватною самооцінкою, фрагментарним самоаналізом; має нестійку потребу до самореалізації, не схильний до вдосконалення своїх знань і навичок у дослідницько-інноваційній діяльності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5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рівень усвідомлення процесу перебігу спільної діяльності учасників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колективного процесу та ухвалення відповідних рішень задля її координації та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успішного виконання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69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потреба у постійному самовдосконаленні, професійному зростанні та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розвитку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0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Діагностичні </a:t>
            </a:r>
            <a:r>
              <a:rPr lang="uk-UA" b="1" dirty="0" smtClean="0"/>
              <a:t>методики для </a:t>
            </a:r>
            <a:r>
              <a:rPr lang="uk-UA" b="1" dirty="0"/>
              <a:t>визначення рівня готовності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901516"/>
              </p:ext>
            </p:extLst>
          </p:nvPr>
        </p:nvGraphicFramePr>
        <p:xfrm>
          <a:off x="251520" y="1752601"/>
          <a:ext cx="8712970" cy="46409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268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effectLst/>
                        </a:rPr>
                        <a:t>Кри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те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effectLst/>
                        </a:rPr>
                        <a:t>рії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err="1" smtClean="0">
                          <a:effectLst/>
                        </a:rPr>
                        <a:t>Показники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Методика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Макс.. </a:t>
                      </a:r>
                      <a:r>
                        <a:rPr lang="ru-RU" sz="1000" dirty="0" err="1">
                          <a:effectLst/>
                        </a:rPr>
                        <a:t>кіл-ть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балів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Шкала відповідності рівнів</a:t>
                      </a:r>
                      <a:endParaRPr lang="uk-UA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рівень</a:t>
                      </a:r>
                      <a:endParaRPr lang="uk-UA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ключ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28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Мотиваційний</a:t>
                      </a:r>
                      <a:endParaRPr lang="uk-UA" sz="1400" b="1" dirty="0">
                        <a:effectLst/>
                      </a:endParaRPr>
                    </a:p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uk-UA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 vert="vert27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наявність стійкої мотивації до дослідницько-інноваційної діяльності 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3"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методика «Мотивація професійної діяльності» (К. </a:t>
                      </a:r>
                      <a:r>
                        <a:rPr lang="uk-UA" sz="1200" dirty="0" err="1">
                          <a:effectLst/>
                        </a:rPr>
                        <a:t>Замфір</a:t>
                      </a:r>
                      <a:r>
                        <a:rPr lang="uk-UA" sz="1200" dirty="0">
                          <a:effectLst/>
                        </a:rPr>
                        <a:t> у модифікації А. </a:t>
                      </a:r>
                      <a:r>
                        <a:rPr lang="uk-UA" sz="1200" dirty="0" err="1">
                          <a:effectLst/>
                        </a:rPr>
                        <a:t>Реана</a:t>
                      </a:r>
                      <a:r>
                        <a:rPr lang="uk-UA" sz="1200" dirty="0">
                          <a:effectLst/>
                        </a:rPr>
                        <a:t>)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низький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ВМ≥ЗПМ</a:t>
                      </a:r>
                      <a:r>
                        <a:rPr lang="en-US" sz="1200" dirty="0">
                          <a:effectLst/>
                        </a:rPr>
                        <a:t>&gt;</a:t>
                      </a:r>
                      <a:r>
                        <a:rPr lang="uk-UA" sz="1200" dirty="0">
                          <a:effectLst/>
                        </a:rPr>
                        <a:t>ЗНМ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>
                    <a:lnR w="12700" cmpd="sng">
                      <a:noFill/>
                    </a:lnR>
                  </a:tcPr>
                </a:tc>
                <a:tc rowSpan="3">
                  <a:txBody>
                    <a:bodyPr/>
                    <a:lstStyle/>
                    <a:p>
                      <a:endParaRPr lang="uk-UA" dirty="0"/>
                    </a:p>
                  </a:txBody>
                  <a:tcPr marL="28523" marR="28523" marT="0" marB="0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середній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ВМ=ЗПМ</a:t>
                      </a:r>
                      <a:r>
                        <a:rPr lang="en-US" sz="1200" dirty="0">
                          <a:effectLst/>
                        </a:rPr>
                        <a:t>&gt;</a:t>
                      </a:r>
                      <a:r>
                        <a:rPr lang="uk-UA" sz="1200" dirty="0">
                          <a:effectLst/>
                        </a:rPr>
                        <a:t>ЗНМ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1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високий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ЗНМ</a:t>
                      </a:r>
                      <a:r>
                        <a:rPr lang="en-US" sz="1200" dirty="0">
                          <a:effectLst/>
                        </a:rPr>
                        <a:t>&gt;</a:t>
                      </a:r>
                      <a:r>
                        <a:rPr lang="uk-UA" sz="1200" dirty="0">
                          <a:effectLst/>
                        </a:rPr>
                        <a:t>ЗПМ</a:t>
                      </a:r>
                      <a:r>
                        <a:rPr lang="en-US" sz="1200" dirty="0">
                          <a:effectLst/>
                        </a:rPr>
                        <a:t>&gt;</a:t>
                      </a:r>
                      <a:r>
                        <a:rPr lang="uk-UA" sz="1200" dirty="0">
                          <a:effectLst/>
                        </a:rPr>
                        <a:t>ВМ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сформованість ціннісного ставлення до професії науковця 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методика «Мотивація наукової діяльності» (Т. В. Разіна), шкала ціннісної мотивації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49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низький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0-30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середній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31-40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41-49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розвинутість вольових якостей 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методика «Самооцінка сили волі» (М. М. </a:t>
                      </a:r>
                      <a:r>
                        <a:rPr lang="uk-UA" sz="1200" dirty="0" err="1">
                          <a:effectLst/>
                        </a:rPr>
                        <a:t>Обозов</a:t>
                      </a:r>
                      <a:r>
                        <a:rPr lang="uk-UA" sz="1200" dirty="0">
                          <a:effectLst/>
                        </a:rPr>
                        <a:t>)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низький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0-12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середній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13-21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24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високий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22-30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219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Творчий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 vert="vert27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uk-UA" sz="1200">
                          <a:effectLst/>
                        </a:rPr>
                        <a:t>івень розвитку творчого потенціалу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методика «Яким є Ваш творчий потенціал?» (В. Л. </a:t>
                      </a:r>
                      <a:r>
                        <a:rPr lang="uk-UA" sz="1200" dirty="0" err="1">
                          <a:effectLst/>
                        </a:rPr>
                        <a:t>Блинова</a:t>
                      </a:r>
                      <a:r>
                        <a:rPr lang="uk-UA" sz="1200" dirty="0">
                          <a:effectLst/>
                        </a:rPr>
                        <a:t>, Ю. Л. </a:t>
                      </a:r>
                      <a:r>
                        <a:rPr lang="uk-UA" sz="1200" dirty="0" err="1">
                          <a:effectLst/>
                        </a:rPr>
                        <a:t>Блинова</a:t>
                      </a:r>
                      <a:r>
                        <a:rPr lang="uk-UA" sz="1200" dirty="0">
                          <a:effectLst/>
                        </a:rPr>
                        <a:t>)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54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низький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0-23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середній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24-48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високий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49-54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23" marR="2852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5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227349"/>
              </p:ext>
            </p:extLst>
          </p:nvPr>
        </p:nvGraphicFramePr>
        <p:xfrm>
          <a:off x="395536" y="980728"/>
          <a:ext cx="8424936" cy="577730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95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3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7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48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effectLst/>
                        </a:rPr>
                        <a:t>Кри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те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effectLst/>
                        </a:rPr>
                        <a:t>рії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err="1" smtClean="0">
                          <a:effectLst/>
                        </a:rPr>
                        <a:t>Показники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Методика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Макс.. </a:t>
                      </a:r>
                      <a:r>
                        <a:rPr lang="ru-RU" sz="1000" dirty="0" err="1">
                          <a:effectLst/>
                        </a:rPr>
                        <a:t>кіл-ть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балів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Шкала </a:t>
                      </a:r>
                      <a:r>
                        <a:rPr lang="ru-RU" sz="1000" dirty="0" err="1">
                          <a:effectLst/>
                        </a:rPr>
                        <a:t>відповідності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рівнів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8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рівень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ключ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636">
                <a:tc rowSpan="9">
                  <a:txBody>
                    <a:bodyPr/>
                    <a:lstStyle/>
                    <a:p>
                      <a:pPr marL="9207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Когнітивний</a:t>
                      </a:r>
                      <a:endParaRPr lang="uk-UA" sz="1400" b="1" dirty="0">
                        <a:effectLst/>
                      </a:endParaRPr>
                    </a:p>
                    <a:p>
                      <a:pPr marL="9207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 vert="vert27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рівень знань теоретичних та правових аспектів  дослідницько-інноваційної діяльності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авторський діагностичний тест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1-3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середній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4-5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високий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6-7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рівень знань методичних аспектів (форм, методів) дослідницько-інноваційної діяльності 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1-4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середній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5-7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високий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8-10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рівень знань іноземної мови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самооцінка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А1-А2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середній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В1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високий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В2, </a:t>
                      </a:r>
                      <a:r>
                        <a:rPr lang="uk-UA" sz="1200" dirty="0" smtClean="0">
                          <a:effectLst/>
                        </a:rPr>
                        <a:t>С1-С2</a:t>
                      </a:r>
                      <a:endParaRPr lang="uk-UA" sz="1200" dirty="0">
                        <a:effectLst/>
                      </a:endParaRPr>
                    </a:p>
                  </a:txBody>
                  <a:tcPr marL="34528" marR="345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636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Рефлексивний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 vert="vert27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рівень усвідомлення самого себе як суб’єкта </a:t>
                      </a:r>
                      <a:r>
                        <a:rPr lang="uk-UA" sz="1200" dirty="0" smtClean="0">
                          <a:effectLst/>
                        </a:rPr>
                        <a:t>діяльності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методика визначення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індивідуальної міри </a:t>
                      </a:r>
                      <a:r>
                        <a:rPr lang="uk-UA" sz="1200" dirty="0" smtClean="0">
                          <a:effectLst/>
                        </a:rPr>
                        <a:t>рефлективності </a:t>
                      </a:r>
                      <a:r>
                        <a:rPr lang="uk-UA" sz="1200" dirty="0">
                          <a:effectLst/>
                        </a:rPr>
                        <a:t>(А. В. Карпов, В. В. Пономарьова) 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133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0-85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середній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86-110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3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високий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111-133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4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56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0-28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62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рівень усвідомлення процесу перебігу спільної діяльності учасників </a:t>
                      </a:r>
                      <a:r>
                        <a:rPr lang="uk-UA" sz="1200" dirty="0" smtClean="0">
                          <a:effectLst/>
                        </a:rPr>
                        <a:t>колективу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середній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29-37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523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високий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38-56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потреба у постійному самовдосконаленні, професійному зростанні та розвитку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методика «Здібності педагога до творчого саморозвитку» (І. В. Нікішина)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75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15-35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76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середній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36-54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352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високий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55-75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528" marR="3452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Діагностичні </a:t>
            </a:r>
            <a:r>
              <a:rPr lang="uk-UA" b="1" dirty="0" smtClean="0"/>
              <a:t>методики для </a:t>
            </a:r>
            <a:r>
              <a:rPr lang="uk-UA" b="1" dirty="0"/>
              <a:t>визначення рівня готовності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4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Діагностичні методики для визначення рівня готовності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82555"/>
              </p:ext>
            </p:extLst>
          </p:nvPr>
        </p:nvGraphicFramePr>
        <p:xfrm>
          <a:off x="251520" y="1124744"/>
          <a:ext cx="8640960" cy="55415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0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89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Кри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рії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err="1" smtClean="0">
                          <a:effectLst/>
                        </a:rPr>
                        <a:t>Показники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Методика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Макс. </a:t>
                      </a:r>
                      <a:r>
                        <a:rPr lang="ru-RU" sz="1200" dirty="0" err="1">
                          <a:effectLst/>
                        </a:rPr>
                        <a:t>кіл-ть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балів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Шкала </a:t>
                      </a:r>
                      <a:r>
                        <a:rPr lang="ru-RU" sz="1000" dirty="0" err="1">
                          <a:effectLst/>
                        </a:rPr>
                        <a:t>відповідності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рівнів</a:t>
                      </a:r>
                      <a:endParaRPr lang="uk-UA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рівень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ключ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141">
                <a:tc rowSpan="12"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                     </a:t>
                      </a:r>
                      <a:r>
                        <a:rPr lang="ru-RU" sz="1400" b="1" dirty="0" smtClean="0">
                          <a:effectLst/>
                        </a:rPr>
                        <a:t>                      </a:t>
                      </a:r>
                      <a:r>
                        <a:rPr lang="ru-RU" sz="1400" b="1" dirty="0" err="1">
                          <a:effectLst/>
                        </a:rPr>
                        <a:t>Діяльнісний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 vert="vert27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рівень сформованості дослідницьких та інформаційних умінь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авторський діагностичний тест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50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низький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0-25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14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26-39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40-50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14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рівень сформованості проективних умінь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авторський діагностичний тест, досвід розробки проектів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10</a:t>
                      </a:r>
                      <a:r>
                        <a:rPr lang="uk-UA" sz="1200" dirty="0" smtClean="0">
                          <a:effectLst/>
                        </a:rPr>
                        <a:t>+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проект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низький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0-7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14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8-10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високий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10+проектна заявка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4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рівень сформованості інноваційних умінь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аналіз продуктів діяльності: </a:t>
                      </a:r>
                      <a:r>
                        <a:rPr lang="uk-UA" sz="1200" dirty="0" smtClean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публікацій</a:t>
                      </a:r>
                      <a:r>
                        <a:rPr lang="uk-UA" sz="1200" dirty="0" smtClean="0">
                          <a:effectLst/>
                        </a:rPr>
                        <a:t>/ патентів/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проектів/госпдоговорів</a:t>
                      </a:r>
                      <a:r>
                        <a:rPr lang="uk-UA" sz="1200" dirty="0">
                          <a:effectLst/>
                        </a:rPr>
                        <a:t>, стипендій/стажувань</a:t>
                      </a:r>
                      <a:r>
                        <a:rPr lang="uk-UA" sz="1200" dirty="0" smtClean="0">
                          <a:effectLst/>
                        </a:rPr>
                        <a:t>, грантів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низький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вітчизняні публікації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95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зарубіжні публікації, ОІВ, участь у конкурсах грантів, премій, стипендій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06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публікації у </a:t>
                      </a:r>
                      <a:r>
                        <a:rPr lang="en-US" sz="1200" dirty="0">
                          <a:effectLst/>
                        </a:rPr>
                        <a:t>Scopus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en-US" sz="1200" dirty="0">
                          <a:effectLst/>
                        </a:rPr>
                        <a:t>WOS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uk-UA" sz="1200" dirty="0" smtClean="0">
                          <a:effectLst/>
                        </a:rPr>
                        <a:t>досвід</a:t>
                      </a:r>
                      <a:r>
                        <a:rPr lang="uk-UA" sz="1200" baseline="0" dirty="0" smtClean="0">
                          <a:effectLst/>
                        </a:rPr>
                        <a:t> </a:t>
                      </a:r>
                      <a:r>
                        <a:rPr lang="uk-UA" sz="1200" dirty="0" smtClean="0">
                          <a:effectLst/>
                        </a:rPr>
                        <a:t>залучення коштів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295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рівень сформованості організаційних та комунікативних умінь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методика «Комунікативні та організаторські здібності» (В. В. </a:t>
                      </a:r>
                      <a:r>
                        <a:rPr lang="uk-UA" sz="1200" dirty="0" err="1">
                          <a:effectLst/>
                        </a:rPr>
                        <a:t>Синявський</a:t>
                      </a:r>
                      <a:r>
                        <a:rPr lang="uk-UA" sz="1200" dirty="0">
                          <a:effectLst/>
                        </a:rPr>
                        <a:t>, А. А. </a:t>
                      </a:r>
                      <a:r>
                        <a:rPr lang="uk-UA" sz="1200" dirty="0" err="1">
                          <a:effectLst/>
                        </a:rPr>
                        <a:t>Федорошин</a:t>
                      </a:r>
                      <a:r>
                        <a:rPr lang="uk-UA" sz="1200" dirty="0">
                          <a:effectLst/>
                        </a:rPr>
                        <a:t>), адаптована до умов дослідження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1,00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низький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 smtClean="0">
                          <a:effectLst/>
                        </a:rPr>
                        <a:t>Комуніка-тивні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0,00-0,55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 smtClean="0">
                          <a:effectLst/>
                        </a:rPr>
                        <a:t>Організа</a:t>
                      </a: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 smtClean="0">
                          <a:effectLst/>
                        </a:rPr>
                        <a:t>ційні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0,00-0,65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89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0,56-0,65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0,66-0,70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433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</a:t>
                      </a:r>
                      <a:endParaRPr lang="uk-UA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0,66-1,00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0,71-1,00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693" marR="1969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ГРУПИ      РЕСПОНДЕНТІВ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37015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6381328"/>
            <a:ext cx="761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Термін проведення експерименту: вересень-жовтень 2019 року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8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КОНТИНГЕНТУ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674582"/>
              </p:ext>
            </p:extLst>
          </p:nvPr>
        </p:nvGraphicFramePr>
        <p:xfrm>
          <a:off x="107506" y="1916833"/>
          <a:ext cx="8928989" cy="339923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6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7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1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22458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 smtClean="0">
                          <a:effectLst/>
                        </a:rPr>
                        <a:t>Гру</a:t>
                      </a:r>
                      <a:endParaRPr lang="ru-RU" sz="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па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Стать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Вік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Галузь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Форма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навчання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Форма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оплати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Здобутки на момент вступу до аспірантури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4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ж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ч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до 30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30-40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40+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пр.-</a:t>
                      </a:r>
                      <a:r>
                        <a:rPr lang="ru-RU" sz="800" b="1" dirty="0" err="1">
                          <a:effectLst/>
                        </a:rPr>
                        <a:t>техн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соц.-гум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о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в/з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б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Вступ. іспит 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зі спец-ті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Статті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ОІВ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Участь у конкурсах: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94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«3»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«4»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«5»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укр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фахові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зару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біжні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</a:rPr>
                        <a:t>Scopus</a:t>
                      </a:r>
                      <a:r>
                        <a:rPr lang="en-US" sz="800" b="1" dirty="0">
                          <a:effectLst/>
                        </a:rPr>
                        <a:t>, W</a:t>
                      </a:r>
                      <a:r>
                        <a:rPr lang="uk-UA" sz="800" b="1" dirty="0">
                          <a:effectLst/>
                        </a:rPr>
                        <a:t>о</a:t>
                      </a:r>
                      <a:r>
                        <a:rPr lang="en-US" sz="800" b="1" dirty="0">
                          <a:effectLst/>
                        </a:rPr>
                        <a:t>S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на отримання премій, стипендій, стажування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проектів, наукових робіт, участь 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у г/д НДР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АСП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58</a:t>
                      </a:r>
                      <a:endParaRPr lang="uk-UA" sz="1400" b="1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65%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31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56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63%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24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27%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9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10%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19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21%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70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79%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73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82%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16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18%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79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89%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10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11%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4%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31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9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10%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ВИП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26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75%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9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25%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24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69%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10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29%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4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11%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31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89%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10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29%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25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71%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18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51%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17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49%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0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0%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11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31%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24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69%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9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26%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0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0%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0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0%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9%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ВСТ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34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68%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16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32%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44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88%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21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42%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29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58%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36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72%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14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28%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44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88%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12%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6%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19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38%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28</a:t>
                      </a:r>
                      <a:endParaRPr lang="uk-UA" sz="1400" b="1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56%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26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52%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6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12%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7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14%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3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6%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4%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9</a:t>
                      </a:r>
                      <a:endParaRPr lang="uk-UA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18%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173" marR="6617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6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144000" cy="103942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НАЯВНІСТЬ ПРОДУКТІВ ДОСЛІДНИЦЬКО-ІННОВАЦІЙНОЇ ДІЯЛЬНОСТІ </a:t>
            </a:r>
            <a:br>
              <a:rPr lang="uk-UA" dirty="0" smtClean="0"/>
            </a:br>
            <a:r>
              <a:rPr lang="uk-UA" dirty="0" smtClean="0"/>
              <a:t>НА МОМЕНТ ВСТУПУ ДО АСПІРАНТУРИ</a:t>
            </a:r>
            <a:endParaRPr lang="uk-UA" dirty="0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439927"/>
              </p:ext>
            </p:extLst>
          </p:nvPr>
        </p:nvGraphicFramePr>
        <p:xfrm>
          <a:off x="0" y="1752600"/>
          <a:ext cx="9036496" cy="498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8372"/>
            <a:ext cx="9036496" cy="103942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РЕЗУЛЬТАТИ ОЦІНКИ ПОКАЗНИКІВ </a:t>
            </a:r>
            <a:br>
              <a:rPr lang="uk-UA" dirty="0" smtClean="0"/>
            </a:br>
            <a:r>
              <a:rPr lang="uk-UA" dirty="0" err="1" smtClean="0"/>
              <a:t>МОТИВАЦІЙНого</a:t>
            </a:r>
            <a:r>
              <a:rPr lang="uk-UA" dirty="0" smtClean="0"/>
              <a:t> КРИТЕРІЮ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362691"/>
              </p:ext>
            </p:extLst>
          </p:nvPr>
        </p:nvGraphicFramePr>
        <p:xfrm>
          <a:off x="620788" y="1790899"/>
          <a:ext cx="8046440" cy="33843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32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82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41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Критерій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МОТИВАЦІЙНИЙ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Показник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Мотивація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Цінності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Воля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            Групи</a:t>
                      </a:r>
                      <a:endParaRPr lang="uk-UA" sz="12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Рівні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АСП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ВИП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ВСТ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АСП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ВИП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ВСТ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АСП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ВИП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ВСТ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 smtClean="0">
                          <a:effectLst/>
                        </a:rPr>
                        <a:t>Низький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r>
                        <a:rPr lang="uk-UA" sz="1200" b="1" dirty="0">
                          <a:effectLst/>
                        </a:rPr>
                        <a:t> (2%)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r>
                        <a:rPr lang="uk-UA" sz="1200" b="1" dirty="0">
                          <a:effectLst/>
                        </a:rPr>
                        <a:t> (17%)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</a:t>
                      </a:r>
                      <a:r>
                        <a:rPr lang="uk-UA" sz="1200" b="1" dirty="0">
                          <a:effectLst/>
                        </a:rPr>
                        <a:t> (14%)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13</a:t>
                      </a:r>
                      <a:r>
                        <a:rPr lang="uk-UA" sz="1200" b="1" dirty="0">
                          <a:effectLst/>
                        </a:rPr>
                        <a:t> (</a:t>
                      </a:r>
                      <a:r>
                        <a:rPr lang="en-US" sz="1200" b="1" dirty="0">
                          <a:effectLst/>
                        </a:rPr>
                        <a:t>1</a:t>
                      </a:r>
                      <a:r>
                        <a:rPr lang="uk-UA" sz="1200" b="1" dirty="0">
                          <a:effectLst/>
                        </a:rPr>
                        <a:t>5%)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r>
                        <a:rPr lang="uk-UA" sz="1200" b="1">
                          <a:effectLst/>
                        </a:rPr>
                        <a:t> (11%)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16</a:t>
                      </a:r>
                      <a:r>
                        <a:rPr lang="uk-UA" sz="1200" b="1">
                          <a:effectLst/>
                        </a:rPr>
                        <a:t> (32%)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r>
                        <a:rPr lang="uk-UA" sz="1200" b="1" dirty="0">
                          <a:effectLst/>
                        </a:rPr>
                        <a:t> (</a:t>
                      </a:r>
                      <a:r>
                        <a:rPr lang="en-US" sz="1200" b="1" dirty="0">
                          <a:effectLst/>
                        </a:rPr>
                        <a:t>3</a:t>
                      </a:r>
                      <a:r>
                        <a:rPr lang="uk-UA" sz="1200" b="1" dirty="0">
                          <a:effectLst/>
                        </a:rPr>
                        <a:t>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</a:t>
                      </a:r>
                      <a:r>
                        <a:rPr lang="uk-UA" sz="1200" b="1">
                          <a:effectLst/>
                        </a:rPr>
                        <a:t> (0)%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r>
                        <a:rPr lang="uk-UA" sz="1200" b="1">
                          <a:effectLst/>
                        </a:rPr>
                        <a:t> (6%)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2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середній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24</a:t>
                      </a:r>
                      <a:r>
                        <a:rPr lang="uk-UA" sz="1200" b="1">
                          <a:effectLst/>
                        </a:rPr>
                        <a:t> (27%)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</a:t>
                      </a:r>
                      <a:r>
                        <a:rPr lang="uk-UA" sz="1200" b="1" dirty="0">
                          <a:effectLst/>
                        </a:rPr>
                        <a:t> (29%)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</a:t>
                      </a:r>
                      <a:r>
                        <a:rPr lang="uk-UA" sz="1200" b="1" dirty="0">
                          <a:effectLst/>
                        </a:rPr>
                        <a:t> (30%)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55</a:t>
                      </a:r>
                      <a:r>
                        <a:rPr lang="uk-UA" sz="1200" b="1" dirty="0">
                          <a:effectLst/>
                        </a:rPr>
                        <a:t> (</a:t>
                      </a:r>
                      <a:r>
                        <a:rPr lang="en-US" sz="1200" b="1" dirty="0">
                          <a:effectLst/>
                        </a:rPr>
                        <a:t>6</a:t>
                      </a:r>
                      <a:r>
                        <a:rPr lang="uk-UA" sz="1200" b="1" dirty="0">
                          <a:effectLst/>
                        </a:rPr>
                        <a:t>2%)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23</a:t>
                      </a:r>
                      <a:r>
                        <a:rPr lang="uk-UA" sz="1200" b="1">
                          <a:effectLst/>
                        </a:rPr>
                        <a:t> (66%)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</a:t>
                      </a:r>
                      <a:r>
                        <a:rPr lang="uk-UA" sz="1200" b="1">
                          <a:effectLst/>
                        </a:rPr>
                        <a:t> (50%)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</a:t>
                      </a:r>
                      <a:r>
                        <a:rPr lang="uk-UA" sz="1200" b="1" dirty="0">
                          <a:effectLst/>
                        </a:rPr>
                        <a:t> (</a:t>
                      </a:r>
                      <a:r>
                        <a:rPr lang="en-US" sz="1200" b="1" dirty="0">
                          <a:effectLst/>
                        </a:rPr>
                        <a:t>23</a:t>
                      </a:r>
                      <a:r>
                        <a:rPr lang="uk-UA" sz="1200" b="1" dirty="0">
                          <a:effectLst/>
                        </a:rPr>
                        <a:t>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12</a:t>
                      </a:r>
                      <a:r>
                        <a:rPr lang="uk-UA" sz="1200" b="1" dirty="0">
                          <a:effectLst/>
                        </a:rPr>
                        <a:t> (34%)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17</a:t>
                      </a:r>
                      <a:r>
                        <a:rPr lang="uk-UA" sz="1200" b="1">
                          <a:effectLst/>
                        </a:rPr>
                        <a:t> (34%)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2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високий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63</a:t>
                      </a:r>
                      <a:r>
                        <a:rPr lang="uk-UA" sz="1200" b="1">
                          <a:effectLst/>
                        </a:rPr>
                        <a:t> (71%)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19</a:t>
                      </a:r>
                      <a:r>
                        <a:rPr lang="uk-UA" sz="1200" b="1">
                          <a:effectLst/>
                        </a:rPr>
                        <a:t> (54%)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28</a:t>
                      </a:r>
                      <a:r>
                        <a:rPr lang="uk-UA" sz="1200" b="1">
                          <a:effectLst/>
                        </a:rPr>
                        <a:t> (56%)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21</a:t>
                      </a:r>
                      <a:r>
                        <a:rPr lang="uk-UA" sz="1200" b="1" dirty="0">
                          <a:effectLst/>
                        </a:rPr>
                        <a:t> (</a:t>
                      </a:r>
                      <a:r>
                        <a:rPr lang="en-US" sz="1200" b="1" dirty="0">
                          <a:effectLst/>
                        </a:rPr>
                        <a:t>24</a:t>
                      </a:r>
                      <a:r>
                        <a:rPr lang="uk-UA" sz="1200" b="1" dirty="0">
                          <a:effectLst/>
                        </a:rPr>
                        <a:t>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</a:t>
                      </a:r>
                      <a:r>
                        <a:rPr lang="uk-UA" sz="1200" b="1" dirty="0">
                          <a:effectLst/>
                        </a:rPr>
                        <a:t> (23%)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</a:t>
                      </a:r>
                      <a:r>
                        <a:rPr lang="uk-UA" sz="1200" b="1" dirty="0">
                          <a:effectLst/>
                        </a:rPr>
                        <a:t> (18%)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66</a:t>
                      </a:r>
                      <a:r>
                        <a:rPr lang="uk-UA" sz="1200" b="1">
                          <a:effectLst/>
                        </a:rPr>
                        <a:t> (</a:t>
                      </a:r>
                      <a:r>
                        <a:rPr lang="en-US" sz="1200" b="1">
                          <a:effectLst/>
                        </a:rPr>
                        <a:t>74</a:t>
                      </a:r>
                      <a:r>
                        <a:rPr lang="uk-UA" sz="1200" b="1">
                          <a:effectLst/>
                        </a:rPr>
                        <a:t>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</a:t>
                      </a:r>
                      <a:r>
                        <a:rPr lang="uk-UA" sz="1200" b="1" dirty="0">
                          <a:effectLst/>
                        </a:rPr>
                        <a:t> (66%)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</a:t>
                      </a:r>
                      <a:r>
                        <a:rPr lang="uk-UA" sz="1200" b="1" dirty="0">
                          <a:effectLst/>
                        </a:rPr>
                        <a:t> (60%)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9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 err="1" smtClean="0">
                          <a:effectLst/>
                        </a:rPr>
                        <a:t>Коеф-т</a:t>
                      </a:r>
                      <a:r>
                        <a:rPr lang="uk-UA" sz="900" b="1" dirty="0" smtClean="0">
                          <a:effectLst/>
                        </a:rPr>
                        <a:t> </a:t>
                      </a:r>
                      <a:r>
                        <a:rPr lang="uk-UA" sz="900" b="1" dirty="0">
                          <a:effectLst/>
                        </a:rPr>
                        <a:t>показника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0,84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0,69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0,71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0,55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0,56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0,43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</a:t>
                      </a:r>
                      <a:r>
                        <a:rPr lang="en-US" sz="1200" b="1" dirty="0">
                          <a:effectLst/>
                        </a:rPr>
                        <a:t>85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0,83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0,77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17" marR="5901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158411"/>
            <a:ext cx="520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/>
              <a:t>Коефіцієнт показника </a:t>
            </a:r>
            <a:r>
              <a:rPr lang="uk-UA" sz="1400" dirty="0" smtClean="0"/>
              <a:t>розраховується за формулою:</a:t>
            </a:r>
            <a:endParaRPr lang="uk-UA" sz="14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73869431"/>
              </p:ext>
            </p:extLst>
          </p:nvPr>
        </p:nvGraphicFramePr>
        <p:xfrm>
          <a:off x="2732631" y="5661248"/>
          <a:ext cx="3456384" cy="5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6309320"/>
            <a:ext cx="87849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n</a:t>
            </a:r>
            <a:r>
              <a:rPr lang="en-US" sz="1200" dirty="0"/>
              <a:t>- </a:t>
            </a:r>
            <a:r>
              <a:rPr lang="uk-UA" sz="1200" dirty="0" err="1"/>
              <a:t>кіл-ть</a:t>
            </a:r>
            <a:r>
              <a:rPr lang="uk-UA" sz="1200" dirty="0"/>
              <a:t> осіб з </a:t>
            </a:r>
            <a:r>
              <a:rPr lang="uk-UA" sz="1200" b="1" dirty="0"/>
              <a:t>низьким</a:t>
            </a:r>
            <a:r>
              <a:rPr lang="uk-UA" sz="1200" dirty="0"/>
              <a:t> </a:t>
            </a:r>
            <a:r>
              <a:rPr lang="uk-UA" sz="1200" dirty="0" smtClean="0"/>
              <a:t>рівнем; </a:t>
            </a:r>
            <a:r>
              <a:rPr lang="uk-UA" sz="1200" dirty="0"/>
              <a:t> </a:t>
            </a:r>
            <a:r>
              <a:rPr lang="en-US" sz="1200" b="1" dirty="0" smtClean="0"/>
              <a:t>m</a:t>
            </a:r>
            <a:r>
              <a:rPr lang="ru-RU" sz="1200" dirty="0"/>
              <a:t>-</a:t>
            </a:r>
            <a:r>
              <a:rPr lang="uk-UA" sz="1200" dirty="0" err="1"/>
              <a:t>кіл-ть</a:t>
            </a:r>
            <a:r>
              <a:rPr lang="uk-UA" sz="1200" dirty="0"/>
              <a:t> осіб з </a:t>
            </a:r>
            <a:r>
              <a:rPr lang="uk-UA" sz="1200" b="1" dirty="0"/>
              <a:t>середнім</a:t>
            </a:r>
            <a:r>
              <a:rPr lang="uk-UA" sz="1200" dirty="0"/>
              <a:t> </a:t>
            </a:r>
            <a:r>
              <a:rPr lang="uk-UA" sz="1200" dirty="0" smtClean="0"/>
              <a:t>рівнем;</a:t>
            </a:r>
            <a:r>
              <a:rPr lang="uk-UA" sz="1200" dirty="0"/>
              <a:t> </a:t>
            </a:r>
            <a:r>
              <a:rPr lang="en-US" sz="1200" b="1" dirty="0" smtClean="0"/>
              <a:t>p</a:t>
            </a:r>
            <a:r>
              <a:rPr lang="ru-RU" sz="1200" dirty="0"/>
              <a:t>-</a:t>
            </a:r>
            <a:r>
              <a:rPr lang="uk-UA" sz="1200" dirty="0" err="1"/>
              <a:t>кіл-ть</a:t>
            </a:r>
            <a:r>
              <a:rPr lang="uk-UA" sz="1200" dirty="0"/>
              <a:t> осіб з </a:t>
            </a:r>
            <a:r>
              <a:rPr lang="uk-UA" sz="1200" b="1" dirty="0"/>
              <a:t>високим</a:t>
            </a:r>
            <a:r>
              <a:rPr lang="uk-UA" sz="1200" dirty="0"/>
              <a:t> рівнем</a:t>
            </a:r>
          </a:p>
        </p:txBody>
      </p:sp>
    </p:spTree>
    <p:extLst>
      <p:ext uri="{BB962C8B-B14F-4D97-AF65-F5344CB8AC3E}">
        <p14:creationId xmlns:p14="http://schemas.microsoft.com/office/powerpoint/2010/main" val="15325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929" y="332656"/>
            <a:ext cx="9036496" cy="103942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КОЕФІЦІЄНТИ ПОКАЗНИКІВ </a:t>
            </a:r>
            <a:br>
              <a:rPr lang="uk-UA" dirty="0" smtClean="0"/>
            </a:br>
            <a:r>
              <a:rPr lang="uk-UA" dirty="0" smtClean="0"/>
              <a:t>МОТИВАЦІЙНОГО КРИТЕРІЮ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56808"/>
              </p:ext>
            </p:extLst>
          </p:nvPr>
        </p:nvGraphicFramePr>
        <p:xfrm>
          <a:off x="-2089248" y="980728"/>
          <a:ext cx="11233248" cy="763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6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60" y="26064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ОЦІНКА РІВНЯ ГОТОВНОСТІ </a:t>
            </a:r>
            <a:br>
              <a:rPr lang="uk-UA" dirty="0" smtClean="0"/>
            </a:br>
            <a:r>
              <a:rPr lang="uk-UA" dirty="0" smtClean="0"/>
              <a:t>ЗА МОТИВАЦІЙНИМ КРИТЕРІЄМ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519912"/>
              </p:ext>
            </p:extLst>
          </p:nvPr>
        </p:nvGraphicFramePr>
        <p:xfrm>
          <a:off x="3707904" y="1340768"/>
          <a:ext cx="5061248" cy="47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427" y="6211669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200" dirty="0" smtClean="0"/>
              <a:t>Рівень готовності вважається </a:t>
            </a:r>
            <a:r>
              <a:rPr lang="uk-UA" sz="1200" b="1" dirty="0" smtClean="0"/>
              <a:t>високим</a:t>
            </a:r>
            <a:r>
              <a:rPr lang="uk-UA" sz="1200" dirty="0" smtClean="0"/>
              <a:t>, якщо більшість показників мають високий рівень за умови відсутності низьких; </a:t>
            </a:r>
            <a:r>
              <a:rPr lang="uk-UA" sz="1200" b="1" dirty="0" smtClean="0"/>
              <a:t>низьким</a:t>
            </a:r>
            <a:r>
              <a:rPr lang="uk-UA" sz="1200" dirty="0" smtClean="0"/>
              <a:t>, якщо два і більше показників мають низький рівень; </a:t>
            </a:r>
            <a:r>
              <a:rPr lang="uk-UA" sz="1200" b="1" dirty="0" smtClean="0"/>
              <a:t>середнім</a:t>
            </a:r>
            <a:r>
              <a:rPr lang="uk-UA" sz="1200" dirty="0" smtClean="0"/>
              <a:t> – при інших комбінаціях показників  </a:t>
            </a:r>
            <a:endParaRPr lang="uk-UA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86396"/>
              </p:ext>
            </p:extLst>
          </p:nvPr>
        </p:nvGraphicFramePr>
        <p:xfrm>
          <a:off x="395536" y="1340768"/>
          <a:ext cx="3222171" cy="24428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7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Критерій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Загалом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за критерієм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effectLst/>
                        </a:rPr>
                        <a:t>Мотива-ційний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           </a:t>
                      </a:r>
                      <a:r>
                        <a:rPr lang="uk-UA" sz="1200" b="1" dirty="0" smtClean="0">
                          <a:effectLst/>
                        </a:rPr>
                        <a:t>Групи</a:t>
                      </a:r>
                      <a:endParaRPr lang="uk-UA" sz="14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Рівні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АСП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ВСТ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низький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 </a:t>
                      </a:r>
                      <a:r>
                        <a:rPr lang="uk-UA" sz="1000" b="1">
                          <a:effectLst/>
                        </a:rPr>
                        <a:t>(</a:t>
                      </a:r>
                      <a:r>
                        <a:rPr lang="en-US" sz="1000" b="1">
                          <a:effectLst/>
                        </a:rPr>
                        <a:t>2</a:t>
                      </a:r>
                      <a:r>
                        <a:rPr lang="uk-UA" sz="1000" b="1">
                          <a:effectLst/>
                        </a:rPr>
                        <a:t>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</a:t>
                      </a:r>
                      <a:r>
                        <a:rPr lang="uk-UA" sz="1000" b="1" dirty="0">
                          <a:effectLst/>
                        </a:rPr>
                        <a:t> (3%)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r>
                        <a:rPr lang="uk-UA" sz="1000" b="1">
                          <a:effectLst/>
                        </a:rPr>
                        <a:t> (2%)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середній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37</a:t>
                      </a:r>
                      <a:r>
                        <a:rPr lang="uk-UA" sz="1000" b="1">
                          <a:effectLst/>
                        </a:rPr>
                        <a:t> (4</a:t>
                      </a:r>
                      <a:r>
                        <a:rPr lang="en-US" sz="1000" b="1">
                          <a:effectLst/>
                        </a:rPr>
                        <a:t>2</a:t>
                      </a:r>
                      <a:r>
                        <a:rPr lang="uk-UA" sz="1000" b="1">
                          <a:effectLst/>
                        </a:rPr>
                        <a:t>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23</a:t>
                      </a:r>
                      <a:r>
                        <a:rPr lang="uk-UA" sz="1000" b="1" dirty="0">
                          <a:effectLst/>
                        </a:rPr>
                        <a:t> (66%)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34</a:t>
                      </a:r>
                      <a:r>
                        <a:rPr lang="uk-UA" sz="1000" b="1" dirty="0">
                          <a:effectLst/>
                        </a:rPr>
                        <a:t> (68%)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високий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50</a:t>
                      </a:r>
                      <a:r>
                        <a:rPr lang="uk-UA" sz="1000" b="1">
                          <a:effectLst/>
                        </a:rPr>
                        <a:t> (5</a:t>
                      </a:r>
                      <a:r>
                        <a:rPr lang="en-US" sz="1000" b="1">
                          <a:effectLst/>
                        </a:rPr>
                        <a:t>6</a:t>
                      </a:r>
                      <a:r>
                        <a:rPr lang="uk-UA" sz="1000" b="1">
                          <a:effectLst/>
                        </a:rPr>
                        <a:t>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11</a:t>
                      </a:r>
                      <a:r>
                        <a:rPr lang="uk-UA" sz="1000" b="1" dirty="0">
                          <a:effectLst/>
                        </a:rPr>
                        <a:t>(31%)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15</a:t>
                      </a:r>
                      <a:r>
                        <a:rPr lang="uk-UA" sz="1000" b="1" dirty="0">
                          <a:effectLst/>
                        </a:rPr>
                        <a:t> (30%)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err="1">
                          <a:effectLst/>
                        </a:rPr>
                        <a:t>Коеф-т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0,7</a:t>
                      </a:r>
                      <a:r>
                        <a:rPr lang="en-US" sz="1200" b="1" dirty="0">
                          <a:effectLst/>
                        </a:rPr>
                        <a:t>7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0,64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0,64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74616094"/>
              </p:ext>
            </p:extLst>
          </p:nvPr>
        </p:nvGraphicFramePr>
        <p:xfrm>
          <a:off x="467544" y="3861048"/>
          <a:ext cx="3336032" cy="247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99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ІНтЕГРальна</a:t>
            </a:r>
            <a:r>
              <a:rPr lang="uk-UA" dirty="0" smtClean="0"/>
              <a:t> компетентність доктора філософії*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1916832"/>
            <a:ext cx="3970784" cy="248113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/>
              <a:t>Здатність особи розв’язувати комплексні проблеми в галузі професійної та/або дослідницько-інноваційної діяльності, що передбачає глибоке переосмислення наявних та створення нових цілісних знань та/або професійної практики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18369753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5607" y="6412686"/>
            <a:ext cx="72058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Національна рамка кваліфікацій. </a:t>
            </a:r>
            <a:r>
              <a:rPr lang="en-US" sz="1000" dirty="0" smtClean="0"/>
              <a:t>URL: </a:t>
            </a:r>
            <a:r>
              <a:rPr lang="en-US" sz="1000" dirty="0">
                <a:hlinkClick r:id="rId7"/>
              </a:rPr>
              <a:t>https://zakon2.rada.gov.ua/laws/show/1341-2011-%D0%BF/paran12#n12</a:t>
            </a:r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773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РІВНЯ ГОТОВНОСТІ 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ЗА ТВОРЧИМ КРИТЕРІЄМ 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556833"/>
              </p:ext>
            </p:extLst>
          </p:nvPr>
        </p:nvGraphicFramePr>
        <p:xfrm>
          <a:off x="107504" y="1556792"/>
          <a:ext cx="3672408" cy="24752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Критерій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Творчий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Показник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Творчий</a:t>
                      </a:r>
                      <a:r>
                        <a:rPr lang="uk-UA" sz="1400" b="1" baseline="0" dirty="0" smtClean="0">
                          <a:effectLst/>
                        </a:rPr>
                        <a:t> потенціал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            Групи</a:t>
                      </a:r>
                      <a:endParaRPr lang="uk-UA" sz="14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Рівні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АСП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ВИП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ВСТ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низький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 (0%)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 </a:t>
                      </a:r>
                      <a:r>
                        <a:rPr lang="ru-RU" sz="1000" b="1" dirty="0">
                          <a:effectLst/>
                        </a:rPr>
                        <a:t>(0%)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0 </a:t>
                      </a:r>
                      <a:r>
                        <a:rPr lang="ru-RU" sz="1000" b="1">
                          <a:effectLst/>
                        </a:rPr>
                        <a:t>(0%)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середній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80 (90%)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33</a:t>
                      </a:r>
                      <a:r>
                        <a:rPr lang="uk-UA" sz="1000" b="1" dirty="0">
                          <a:effectLst/>
                        </a:rPr>
                        <a:t>(94%)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48 (96%)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8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високий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 (10%)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</a:t>
                      </a:r>
                      <a:r>
                        <a:rPr lang="uk-UA" sz="1000" b="1" dirty="0">
                          <a:effectLst/>
                        </a:rPr>
                        <a:t> (6%)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2(4%)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err="1" smtClean="0">
                          <a:effectLst/>
                        </a:rPr>
                        <a:t>Коеф-т</a:t>
                      </a:r>
                      <a:r>
                        <a:rPr lang="uk-UA" sz="1000" b="1" dirty="0" smtClean="0">
                          <a:effectLst/>
                        </a:rPr>
                        <a:t> 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0,55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0,53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r>
                        <a:rPr lang="en-US" sz="1200" b="1" dirty="0">
                          <a:effectLst/>
                        </a:rPr>
                        <a:t>,</a:t>
                      </a:r>
                      <a:r>
                        <a:rPr lang="ru-RU" sz="1200" b="1" dirty="0">
                          <a:effectLst/>
                        </a:rPr>
                        <a:t>5</a:t>
                      </a: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17273209"/>
              </p:ext>
            </p:extLst>
          </p:nvPr>
        </p:nvGraphicFramePr>
        <p:xfrm>
          <a:off x="3779912" y="1628800"/>
          <a:ext cx="5544616" cy="5023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38363829"/>
              </p:ext>
            </p:extLst>
          </p:nvPr>
        </p:nvGraphicFramePr>
        <p:xfrm>
          <a:off x="467544" y="4293096"/>
          <a:ext cx="3336032" cy="247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24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РЕЗУЛЬТАТИ </a:t>
            </a:r>
            <a:r>
              <a:rPr lang="uk-UA" dirty="0" smtClean="0"/>
              <a:t>ОЦІНКИ ПОКАЗНИКІВ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КОГНІТИВНОГО </a:t>
            </a:r>
            <a:r>
              <a:rPr lang="uk-UA" dirty="0"/>
              <a:t>КРИТЕРІЮ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746729"/>
              </p:ext>
            </p:extLst>
          </p:nvPr>
        </p:nvGraphicFramePr>
        <p:xfrm>
          <a:off x="323528" y="2132856"/>
          <a:ext cx="8640959" cy="37817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6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49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63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</a:rPr>
                        <a:t>Критерій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КОГНІТИВНИЙ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Показник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Теоретичні знання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</a:rPr>
                        <a:t>Методичні </a:t>
                      </a:r>
                      <a:r>
                        <a:rPr lang="uk-UA" sz="1200" b="1" dirty="0">
                          <a:effectLst/>
                        </a:rPr>
                        <a:t>знання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Іноземна мова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            Групи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Рівні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АСП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ВИП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ВСТ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АСП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ВИП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ВСТ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АСП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ВИП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ВСТ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низький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r>
                        <a:rPr lang="uk-UA" sz="1200" b="1">
                          <a:effectLst/>
                        </a:rPr>
                        <a:t> (7%)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r>
                        <a:rPr lang="uk-UA" sz="1200" b="1">
                          <a:effectLst/>
                        </a:rPr>
                        <a:t> (14%)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24 (48%)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14</a:t>
                      </a:r>
                      <a:r>
                        <a:rPr lang="uk-UA" sz="1200" b="1">
                          <a:effectLst/>
                        </a:rPr>
                        <a:t> (</a:t>
                      </a:r>
                      <a:r>
                        <a:rPr lang="en-US" sz="1200" b="1">
                          <a:effectLst/>
                        </a:rPr>
                        <a:t>16</a:t>
                      </a:r>
                      <a:r>
                        <a:rPr lang="uk-UA" sz="1200" b="1">
                          <a:effectLst/>
                        </a:rPr>
                        <a:t>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r>
                        <a:rPr lang="uk-UA" sz="1200" b="1">
                          <a:effectLst/>
                        </a:rPr>
                        <a:t> (16%)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18 (36%)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22</a:t>
                      </a:r>
                      <a:r>
                        <a:rPr lang="uk-UA" sz="1200" b="1">
                          <a:effectLst/>
                        </a:rPr>
                        <a:t> (25%)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13</a:t>
                      </a:r>
                      <a:r>
                        <a:rPr lang="uk-UA" sz="1200" b="1">
                          <a:effectLst/>
                        </a:rPr>
                        <a:t> (37%)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19 (38%)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7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середній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55</a:t>
                      </a:r>
                      <a:r>
                        <a:rPr lang="uk-UA" sz="1200" b="1">
                          <a:effectLst/>
                        </a:rPr>
                        <a:t> (62%)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</a:t>
                      </a:r>
                      <a:r>
                        <a:rPr lang="uk-UA" sz="1200" b="1">
                          <a:effectLst/>
                        </a:rPr>
                        <a:t> (75%)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 (46%)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37</a:t>
                      </a:r>
                      <a:r>
                        <a:rPr lang="uk-UA" sz="1200" b="1">
                          <a:effectLst/>
                        </a:rPr>
                        <a:t> (</a:t>
                      </a:r>
                      <a:r>
                        <a:rPr lang="en-US" sz="1200" b="1">
                          <a:effectLst/>
                        </a:rPr>
                        <a:t>41</a:t>
                      </a:r>
                      <a:r>
                        <a:rPr lang="uk-UA" sz="1200" b="1">
                          <a:effectLst/>
                        </a:rPr>
                        <a:t>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17</a:t>
                      </a:r>
                      <a:r>
                        <a:rPr lang="uk-UA" sz="1200" b="1">
                          <a:effectLst/>
                        </a:rPr>
                        <a:t> (49%)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17 (34%)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29</a:t>
                      </a:r>
                      <a:r>
                        <a:rPr lang="uk-UA" sz="1200" b="1">
                          <a:effectLst/>
                        </a:rPr>
                        <a:t> (33%)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r>
                        <a:rPr lang="uk-UA" sz="1200" b="1">
                          <a:effectLst/>
                        </a:rPr>
                        <a:t> (14%)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 (24%)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8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високий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28</a:t>
                      </a:r>
                      <a:r>
                        <a:rPr lang="uk-UA" sz="1200" b="1" dirty="0">
                          <a:effectLst/>
                        </a:rPr>
                        <a:t> (31%)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r>
                        <a:rPr lang="uk-UA" sz="1200" b="1">
                          <a:effectLst/>
                        </a:rPr>
                        <a:t> (11%)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 (6%)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38</a:t>
                      </a:r>
                      <a:r>
                        <a:rPr lang="uk-UA" sz="1200" b="1">
                          <a:effectLst/>
                        </a:rPr>
                        <a:t> (</a:t>
                      </a:r>
                      <a:r>
                        <a:rPr lang="en-US" sz="1200" b="1">
                          <a:effectLst/>
                        </a:rPr>
                        <a:t>43</a:t>
                      </a:r>
                      <a:r>
                        <a:rPr lang="uk-UA" sz="1200" b="1">
                          <a:effectLst/>
                        </a:rPr>
                        <a:t>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r>
                        <a:rPr lang="uk-UA" sz="1200" b="1">
                          <a:effectLst/>
                        </a:rPr>
                        <a:t> (25%)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 (30%)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38</a:t>
                      </a:r>
                      <a:r>
                        <a:rPr lang="uk-UA" sz="1200" b="1">
                          <a:effectLst/>
                        </a:rPr>
                        <a:t> (42%)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17</a:t>
                      </a:r>
                      <a:r>
                        <a:rPr lang="uk-UA" sz="1200" b="1">
                          <a:effectLst/>
                        </a:rPr>
                        <a:t> (49%)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19 (38%)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7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effectLst/>
                        </a:rPr>
                        <a:t>Коеф</a:t>
                      </a:r>
                      <a:r>
                        <a:rPr lang="en-US" sz="1200" b="1" dirty="0" smtClean="0">
                          <a:effectLst/>
                        </a:rPr>
                        <a:t>-</a:t>
                      </a:r>
                      <a:r>
                        <a:rPr lang="uk-UA" sz="1200" b="1" dirty="0">
                          <a:effectLst/>
                        </a:rPr>
                        <a:t>т 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0,62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0,49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0,29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0,60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0,50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0,47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0,59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0,56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0,5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189" marR="5818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6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8372"/>
            <a:ext cx="9036496" cy="1039427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КоЕФІЦІЄНТИ</a:t>
            </a:r>
            <a:r>
              <a:rPr lang="uk-UA" dirty="0" smtClean="0"/>
              <a:t> </a:t>
            </a:r>
            <a:r>
              <a:rPr lang="uk-UA" dirty="0"/>
              <a:t>ПОКАЗНИКІВ </a:t>
            </a:r>
            <a:r>
              <a:rPr lang="uk-UA" dirty="0" smtClean="0"/>
              <a:t>КОГНІТИВНОГО </a:t>
            </a:r>
            <a:r>
              <a:rPr lang="uk-UA" dirty="0"/>
              <a:t>КРИТЕРІЮ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000668"/>
              </p:ext>
            </p:extLst>
          </p:nvPr>
        </p:nvGraphicFramePr>
        <p:xfrm>
          <a:off x="-1476672" y="1484784"/>
          <a:ext cx="10594167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2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РІВНЯ ГОТОВНОСТІ </a:t>
            </a:r>
            <a:br>
              <a:rPr lang="uk-UA" dirty="0" smtClean="0"/>
            </a:br>
            <a:r>
              <a:rPr lang="uk-UA" dirty="0" smtClean="0"/>
              <a:t>ЗА КОГНІТИВНИМ КРИТЕРІЄМ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548496"/>
              </p:ext>
            </p:extLst>
          </p:nvPr>
        </p:nvGraphicFramePr>
        <p:xfrm>
          <a:off x="3995936" y="1556792"/>
          <a:ext cx="49685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465081"/>
              </p:ext>
            </p:extLst>
          </p:nvPr>
        </p:nvGraphicFramePr>
        <p:xfrm>
          <a:off x="323528" y="1700808"/>
          <a:ext cx="3744417" cy="21648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3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9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Критерій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Загалом за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критерієм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effectLst/>
                        </a:rPr>
                        <a:t>Когнітивний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            Групи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Рівні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АСП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ВИП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ВСТ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низький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</a:t>
                      </a:r>
                      <a:r>
                        <a:rPr lang="uk-UA" sz="1000" b="1">
                          <a:effectLst/>
                        </a:rPr>
                        <a:t> (1%)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r>
                        <a:rPr lang="uk-UA" sz="1000" b="1">
                          <a:effectLst/>
                        </a:rPr>
                        <a:t> (26%)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16 (32%)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середній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52</a:t>
                      </a:r>
                      <a:r>
                        <a:rPr lang="uk-UA" sz="1000" b="1">
                          <a:effectLst/>
                        </a:rPr>
                        <a:t> (57%)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20</a:t>
                      </a:r>
                      <a:r>
                        <a:rPr lang="uk-UA" sz="1000" b="1" dirty="0">
                          <a:effectLst/>
                        </a:rPr>
                        <a:t> (57%)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30 (</a:t>
                      </a:r>
                      <a:r>
                        <a:rPr lang="uk-UA" sz="1000" b="1" dirty="0">
                          <a:effectLst/>
                        </a:rPr>
                        <a:t>6</a:t>
                      </a:r>
                      <a:r>
                        <a:rPr lang="en-US" sz="1000" b="1" dirty="0">
                          <a:effectLst/>
                        </a:rPr>
                        <a:t>o%)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3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високий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29</a:t>
                      </a:r>
                      <a:r>
                        <a:rPr lang="uk-UA" sz="1000" b="1">
                          <a:effectLst/>
                        </a:rPr>
                        <a:t> (32%)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6</a:t>
                      </a:r>
                      <a:r>
                        <a:rPr lang="uk-UA" sz="1000" b="1" dirty="0">
                          <a:effectLst/>
                        </a:rPr>
                        <a:t> (17%)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4 (</a:t>
                      </a:r>
                      <a:r>
                        <a:rPr lang="uk-UA" sz="1000" b="1" dirty="0">
                          <a:effectLst/>
                        </a:rPr>
                        <a:t>8</a:t>
                      </a:r>
                      <a:r>
                        <a:rPr lang="en-US" sz="1000" b="1" dirty="0">
                          <a:effectLst/>
                        </a:rPr>
                        <a:t>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4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err="1">
                          <a:effectLst/>
                        </a:rPr>
                        <a:t>Коеф-т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0,62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0,46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</a:t>
                      </a:r>
                      <a:r>
                        <a:rPr lang="en-US" sz="1200" b="1" dirty="0">
                          <a:effectLst/>
                        </a:rPr>
                        <a:t>38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0896543"/>
              </p:ext>
            </p:extLst>
          </p:nvPr>
        </p:nvGraphicFramePr>
        <p:xfrm>
          <a:off x="467544" y="4077072"/>
          <a:ext cx="3336032" cy="247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4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РЕЗУЛЬТАТИ ОЦІНКИ </a:t>
            </a:r>
            <a:r>
              <a:rPr lang="uk-UA" dirty="0" smtClean="0"/>
              <a:t>ПОКАЗНИКІВ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ДІЯЛЬНІСНОГО </a:t>
            </a:r>
            <a:r>
              <a:rPr lang="uk-UA" dirty="0"/>
              <a:t>КРИТЕРІЮ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72061"/>
              </p:ext>
            </p:extLst>
          </p:nvPr>
        </p:nvGraphicFramePr>
        <p:xfrm>
          <a:off x="179515" y="1916833"/>
          <a:ext cx="8856980" cy="36724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5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7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7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51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77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70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77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70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77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70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83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700" b="1" dirty="0">
                          <a:effectLst/>
                        </a:rPr>
                        <a:t>Критерій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</a:rPr>
                        <a:t>ДІЯЛЬНІСНИЙ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9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700" b="1" dirty="0">
                          <a:effectLst/>
                        </a:rPr>
                        <a:t>Показник</a:t>
                      </a:r>
                      <a:endParaRPr lang="uk-UA" sz="13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700" b="1" dirty="0" err="1">
                          <a:effectLst/>
                        </a:rPr>
                        <a:t>сформова</a:t>
                      </a:r>
                      <a:endParaRPr lang="uk-UA" sz="13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700" b="1" dirty="0" err="1">
                          <a:effectLst/>
                        </a:rPr>
                        <a:t>ності</a:t>
                      </a:r>
                      <a:r>
                        <a:rPr lang="uk-UA" sz="700" b="1" dirty="0">
                          <a:effectLst/>
                        </a:rPr>
                        <a:t> умінь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effectLst/>
                        </a:rPr>
                        <a:t>Дослідницькі та </a:t>
                      </a:r>
                      <a:r>
                        <a:rPr lang="uk-UA" sz="1300" b="1" dirty="0" smtClean="0">
                          <a:effectLst/>
                        </a:rPr>
                        <a:t>інформаційні уміння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effectLst/>
                        </a:rPr>
                        <a:t>Проективні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effectLst/>
                        </a:rPr>
                        <a:t>уміння</a:t>
                      </a:r>
                      <a:endParaRPr lang="uk-UA" sz="13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effectLst/>
                        </a:rPr>
                        <a:t> 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effectLst/>
                        </a:rPr>
                        <a:t>Інноваційні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effectLst/>
                        </a:rPr>
                        <a:t>уміння</a:t>
                      </a:r>
                      <a:endParaRPr lang="uk-UA" sz="13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effectLst/>
                        </a:rPr>
                        <a:t> 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effectLst/>
                        </a:rPr>
                        <a:t>Комунікативні</a:t>
                      </a:r>
                      <a:r>
                        <a:rPr lang="uk-UA" sz="1300" b="1" baseline="0" dirty="0" smtClean="0">
                          <a:effectLst/>
                        </a:rPr>
                        <a:t> уміння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effectLst/>
                        </a:rPr>
                        <a:t>Організаційні уміння</a:t>
                      </a:r>
                    </a:p>
                  </a:txBody>
                  <a:tcPr marL="62241" marR="6224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8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            Групи</a:t>
                      </a:r>
                      <a:endParaRPr lang="uk-UA" sz="1300" b="1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900" b="1" dirty="0" smtClean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 smtClean="0">
                          <a:effectLst/>
                        </a:rPr>
                        <a:t>Рівні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АСП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ВИП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ВСТ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АС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ВИ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ВСТ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АСП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ВИП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ВСТ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АСП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ВИП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ВСТ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АСП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ВИП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ВСТ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низький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0</a:t>
                      </a:r>
                      <a:r>
                        <a:rPr lang="uk-UA" sz="800" b="1" dirty="0">
                          <a:effectLst/>
                        </a:rPr>
                        <a:t>(0%)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0</a:t>
                      </a:r>
                      <a:r>
                        <a:rPr lang="uk-UA" sz="800" b="1" dirty="0">
                          <a:effectLst/>
                        </a:rPr>
                        <a:t>(0%)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5</a:t>
                      </a:r>
                      <a:r>
                        <a:rPr lang="uk-UA" sz="800" b="1" dirty="0">
                          <a:effectLst/>
                        </a:rPr>
                        <a:t>(10%)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18</a:t>
                      </a:r>
                      <a:r>
                        <a:rPr lang="uk-UA" sz="800" b="1">
                          <a:effectLst/>
                        </a:rPr>
                        <a:t>(20%)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13</a:t>
                      </a:r>
                      <a:r>
                        <a:rPr lang="uk-UA" sz="800" b="1">
                          <a:effectLst/>
                        </a:rPr>
                        <a:t>(37%)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16</a:t>
                      </a:r>
                      <a:r>
                        <a:rPr lang="uk-UA" sz="800" b="1">
                          <a:effectLst/>
                        </a:rPr>
                        <a:t>(32%)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15</a:t>
                      </a:r>
                      <a:r>
                        <a:rPr lang="uk-UA" sz="800" b="1">
                          <a:effectLst/>
                        </a:rPr>
                        <a:t>(17%)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13</a:t>
                      </a:r>
                      <a:r>
                        <a:rPr lang="uk-UA" sz="800" b="1">
                          <a:effectLst/>
                        </a:rPr>
                        <a:t>(37%)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33</a:t>
                      </a:r>
                      <a:r>
                        <a:rPr lang="uk-UA" sz="800" b="1" dirty="0">
                          <a:effectLst/>
                        </a:rPr>
                        <a:t>(66%)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27</a:t>
                      </a:r>
                      <a:r>
                        <a:rPr lang="uk-UA" sz="800" b="1">
                          <a:effectLst/>
                        </a:rPr>
                        <a:t>(30%)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17</a:t>
                      </a:r>
                      <a:r>
                        <a:rPr lang="uk-UA" sz="800" b="1">
                          <a:effectLst/>
                        </a:rPr>
                        <a:t>(49%)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27</a:t>
                      </a:r>
                      <a:r>
                        <a:rPr lang="uk-UA" sz="800" b="1">
                          <a:effectLst/>
                        </a:rPr>
                        <a:t>(54%)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28</a:t>
                      </a:r>
                      <a:r>
                        <a:rPr lang="uk-UA" sz="800" b="1">
                          <a:effectLst/>
                        </a:rPr>
                        <a:t>(31%)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20</a:t>
                      </a:r>
                      <a:r>
                        <a:rPr lang="uk-UA" sz="800" b="1">
                          <a:effectLst/>
                        </a:rPr>
                        <a:t>(57%)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19</a:t>
                      </a:r>
                      <a:r>
                        <a:rPr lang="uk-UA" sz="800" b="1">
                          <a:effectLst/>
                        </a:rPr>
                        <a:t>(38%)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середній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50</a:t>
                      </a:r>
                      <a:r>
                        <a:rPr lang="uk-UA" sz="800" b="1">
                          <a:effectLst/>
                        </a:rPr>
                        <a:t>(56%)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21</a:t>
                      </a:r>
                      <a:r>
                        <a:rPr lang="uk-UA" sz="800" b="1">
                          <a:effectLst/>
                        </a:rPr>
                        <a:t>(60%)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27</a:t>
                      </a:r>
                      <a:r>
                        <a:rPr lang="uk-UA" sz="800" b="1">
                          <a:effectLst/>
                        </a:rPr>
                        <a:t>(54%)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39</a:t>
                      </a:r>
                      <a:r>
                        <a:rPr lang="uk-UA" sz="800" b="1" dirty="0">
                          <a:effectLst/>
                        </a:rPr>
                        <a:t>(44%)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17</a:t>
                      </a:r>
                      <a:r>
                        <a:rPr lang="uk-UA" sz="800" b="1" dirty="0">
                          <a:effectLst/>
                        </a:rPr>
                        <a:t>(49%)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31</a:t>
                      </a:r>
                      <a:r>
                        <a:rPr lang="uk-UA" sz="800" b="1" dirty="0">
                          <a:effectLst/>
                        </a:rPr>
                        <a:t>(62%)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45</a:t>
                      </a:r>
                      <a:r>
                        <a:rPr lang="uk-UA" sz="800" b="1" dirty="0">
                          <a:effectLst/>
                        </a:rPr>
                        <a:t>(51%)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16</a:t>
                      </a:r>
                      <a:r>
                        <a:rPr lang="uk-UA" sz="800" b="1" dirty="0">
                          <a:effectLst/>
                        </a:rPr>
                        <a:t>(46%)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7</a:t>
                      </a:r>
                      <a:r>
                        <a:rPr lang="uk-UA" sz="800" b="1" dirty="0">
                          <a:effectLst/>
                        </a:rPr>
                        <a:t>(14%)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15</a:t>
                      </a:r>
                      <a:r>
                        <a:rPr lang="uk-UA" sz="800" b="1">
                          <a:effectLst/>
                        </a:rPr>
                        <a:t>(17%)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4</a:t>
                      </a:r>
                      <a:r>
                        <a:rPr lang="uk-UA" sz="800" b="1">
                          <a:effectLst/>
                        </a:rPr>
                        <a:t>(11%)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4</a:t>
                      </a:r>
                      <a:r>
                        <a:rPr lang="uk-UA" sz="800" b="1">
                          <a:effectLst/>
                        </a:rPr>
                        <a:t>(8%)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15</a:t>
                      </a:r>
                      <a:r>
                        <a:rPr lang="uk-UA" sz="800" b="1">
                          <a:effectLst/>
                        </a:rPr>
                        <a:t>(17%)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</a:t>
                      </a:r>
                      <a:r>
                        <a:rPr lang="uk-UA" sz="800" b="1">
                          <a:effectLst/>
                        </a:rPr>
                        <a:t>(6%)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6</a:t>
                      </a:r>
                      <a:r>
                        <a:rPr lang="uk-UA" sz="800" b="1">
                          <a:effectLst/>
                        </a:rPr>
                        <a:t>(12%)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1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високий</a:t>
                      </a:r>
                      <a:endParaRPr lang="uk-UA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39</a:t>
                      </a:r>
                      <a:r>
                        <a:rPr lang="uk-UA" sz="800" b="1">
                          <a:effectLst/>
                        </a:rPr>
                        <a:t>(</a:t>
                      </a:r>
                      <a:r>
                        <a:rPr lang="en-US" sz="800" b="1">
                          <a:effectLst/>
                        </a:rPr>
                        <a:t>4</a:t>
                      </a:r>
                      <a:r>
                        <a:rPr lang="uk-UA" sz="800" b="1">
                          <a:effectLst/>
                        </a:rPr>
                        <a:t>4%)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13</a:t>
                      </a:r>
                      <a:r>
                        <a:rPr lang="uk-UA" sz="800" b="1">
                          <a:effectLst/>
                        </a:rPr>
                        <a:t>(40%)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18</a:t>
                      </a:r>
                      <a:r>
                        <a:rPr lang="uk-UA" sz="800" b="1">
                          <a:effectLst/>
                        </a:rPr>
                        <a:t>(36%)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32</a:t>
                      </a:r>
                      <a:r>
                        <a:rPr lang="uk-UA" sz="800" b="1">
                          <a:effectLst/>
                        </a:rPr>
                        <a:t>(36%)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5</a:t>
                      </a:r>
                      <a:r>
                        <a:rPr lang="uk-UA" sz="800" b="1">
                          <a:effectLst/>
                        </a:rPr>
                        <a:t>(14%)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13</a:t>
                      </a:r>
                      <a:r>
                        <a:rPr lang="uk-UA" sz="800" b="1">
                          <a:effectLst/>
                        </a:rPr>
                        <a:t>(26%)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29</a:t>
                      </a:r>
                      <a:r>
                        <a:rPr lang="uk-UA" sz="800" b="1">
                          <a:effectLst/>
                        </a:rPr>
                        <a:t>(32%)</a:t>
                      </a:r>
                      <a:endParaRPr lang="uk-UA" sz="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6</a:t>
                      </a:r>
                      <a:r>
                        <a:rPr lang="uk-UA" sz="800" b="1" dirty="0">
                          <a:effectLst/>
                        </a:rPr>
                        <a:t>(17%)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10</a:t>
                      </a:r>
                      <a:r>
                        <a:rPr lang="uk-UA" sz="800" b="1" dirty="0">
                          <a:effectLst/>
                        </a:rPr>
                        <a:t>(20%)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47</a:t>
                      </a:r>
                      <a:r>
                        <a:rPr lang="uk-UA" sz="800" b="1" dirty="0">
                          <a:effectLst/>
                        </a:rPr>
                        <a:t>(53%)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14</a:t>
                      </a:r>
                      <a:r>
                        <a:rPr lang="uk-UA" sz="800" b="1" dirty="0">
                          <a:effectLst/>
                        </a:rPr>
                        <a:t>(40%)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19</a:t>
                      </a:r>
                      <a:r>
                        <a:rPr lang="uk-UA" sz="800" b="1" dirty="0">
                          <a:effectLst/>
                        </a:rPr>
                        <a:t>(38%)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46</a:t>
                      </a:r>
                      <a:r>
                        <a:rPr lang="uk-UA" sz="800" b="1" dirty="0">
                          <a:effectLst/>
                        </a:rPr>
                        <a:t>(52%)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13</a:t>
                      </a:r>
                      <a:r>
                        <a:rPr lang="uk-UA" sz="800" b="1" dirty="0">
                          <a:effectLst/>
                        </a:rPr>
                        <a:t>(37%)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25</a:t>
                      </a:r>
                      <a:r>
                        <a:rPr lang="uk-UA" sz="800" b="1" dirty="0">
                          <a:effectLst/>
                        </a:rPr>
                        <a:t>(50%)</a:t>
                      </a:r>
                      <a:endParaRPr lang="uk-UA" sz="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 err="1">
                          <a:effectLst/>
                        </a:rPr>
                        <a:t>Коеф-т</a:t>
                      </a:r>
                      <a:r>
                        <a:rPr lang="uk-UA" sz="900" b="1" dirty="0">
                          <a:effectLst/>
                        </a:rPr>
                        <a:t> показника</a:t>
                      </a:r>
                      <a:endParaRPr lang="uk-UA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</a:t>
                      </a:r>
                      <a:r>
                        <a:rPr lang="en-US" sz="1200" b="1" dirty="0">
                          <a:effectLst/>
                        </a:rPr>
                        <a:t>72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0,67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0,47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0,58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0,39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0,37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0,58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0,40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0,27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0,61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0,46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0,42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0,60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0,4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0,56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5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1039427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КоЕФІЦІЄНТИ</a:t>
            </a:r>
            <a:r>
              <a:rPr lang="uk-UA" dirty="0" smtClean="0"/>
              <a:t> </a:t>
            </a:r>
            <a:r>
              <a:rPr lang="uk-UA" dirty="0"/>
              <a:t>ПОКАЗНИКІВ </a:t>
            </a:r>
            <a:r>
              <a:rPr lang="uk-UA" dirty="0" smtClean="0"/>
              <a:t>ДІЯЛЬНІСНОГО </a:t>
            </a:r>
            <a:r>
              <a:rPr lang="uk-UA" dirty="0"/>
              <a:t>КРИТЕРІЮ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09596"/>
              </p:ext>
            </p:extLst>
          </p:nvPr>
        </p:nvGraphicFramePr>
        <p:xfrm>
          <a:off x="179512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4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РІВНЯ ГОТОВНОСТІ </a:t>
            </a:r>
            <a:br>
              <a:rPr lang="uk-UA" dirty="0" smtClean="0"/>
            </a:br>
            <a:r>
              <a:rPr lang="uk-UA" dirty="0" smtClean="0"/>
              <a:t>ЗА ДІЯЛЬНІСНИМ КРИТЕРІЄМ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221843"/>
              </p:ext>
            </p:extLst>
          </p:nvPr>
        </p:nvGraphicFramePr>
        <p:xfrm>
          <a:off x="395536" y="1628800"/>
          <a:ext cx="2736303" cy="265274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24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7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Критерій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Загалом </a:t>
                      </a:r>
                      <a:r>
                        <a:rPr lang="uk-UA" sz="1400" b="1" dirty="0">
                          <a:effectLst/>
                        </a:rPr>
                        <a:t>за </a:t>
                      </a:r>
                      <a:r>
                        <a:rPr lang="uk-UA" sz="1400" b="1" dirty="0" smtClean="0">
                          <a:effectLst/>
                        </a:rPr>
                        <a:t>критерієм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Діяль-нісний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     Групи</a:t>
                      </a:r>
                      <a:endParaRPr lang="uk-UA" sz="1400" b="1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    </a:t>
                      </a:r>
                      <a:endParaRPr lang="uk-UA" sz="1400" b="1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effectLst/>
                        </a:rPr>
                        <a:t>Рівні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АСП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ВИП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ВСТ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9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низький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7</a:t>
                      </a:r>
                      <a:r>
                        <a:rPr lang="uk-UA" sz="1000" b="1" dirty="0">
                          <a:effectLst/>
                        </a:rPr>
                        <a:t>(</a:t>
                      </a:r>
                      <a:r>
                        <a:rPr lang="ru-RU" sz="1000" b="1" dirty="0">
                          <a:effectLst/>
                        </a:rPr>
                        <a:t>8</a:t>
                      </a:r>
                      <a:r>
                        <a:rPr lang="uk-UA" sz="1000" b="1" dirty="0">
                          <a:effectLst/>
                        </a:rPr>
                        <a:t>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8</a:t>
                      </a:r>
                      <a:r>
                        <a:rPr lang="uk-UA" sz="1000" b="1" dirty="0">
                          <a:effectLst/>
                        </a:rPr>
                        <a:t>(22%)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12</a:t>
                      </a:r>
                      <a:r>
                        <a:rPr lang="ru-RU" sz="1000" b="1" dirty="0">
                          <a:effectLst/>
                        </a:rPr>
                        <a:t>(</a:t>
                      </a:r>
                      <a:r>
                        <a:rPr lang="en-US" sz="1000" b="1" dirty="0">
                          <a:effectLst/>
                        </a:rPr>
                        <a:t>24</a:t>
                      </a:r>
                      <a:r>
                        <a:rPr lang="ru-RU" sz="1000" b="1" dirty="0" smtClean="0">
                          <a:effectLst/>
                        </a:rPr>
                        <a:t>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7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середній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42</a:t>
                      </a:r>
                      <a:r>
                        <a:rPr lang="uk-UA" sz="1000" b="1">
                          <a:effectLst/>
                        </a:rPr>
                        <a:t>(</a:t>
                      </a:r>
                      <a:r>
                        <a:rPr lang="ru-RU" sz="1000" b="1">
                          <a:effectLst/>
                        </a:rPr>
                        <a:t>47</a:t>
                      </a:r>
                      <a:r>
                        <a:rPr lang="uk-UA" sz="1000" b="1">
                          <a:effectLst/>
                        </a:rPr>
                        <a:t>%)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17</a:t>
                      </a:r>
                      <a:r>
                        <a:rPr lang="uk-UA" sz="1000" b="1" dirty="0">
                          <a:effectLst/>
                        </a:rPr>
                        <a:t>(49%)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29</a:t>
                      </a:r>
                      <a:r>
                        <a:rPr lang="ru-RU" sz="1000" b="1" dirty="0">
                          <a:effectLst/>
                        </a:rPr>
                        <a:t>(</a:t>
                      </a:r>
                      <a:r>
                        <a:rPr lang="en-US" sz="1000" b="1" dirty="0">
                          <a:effectLst/>
                        </a:rPr>
                        <a:t>58</a:t>
                      </a:r>
                      <a:r>
                        <a:rPr lang="ru-RU" sz="1000" b="1" dirty="0" smtClean="0">
                          <a:effectLst/>
                        </a:rPr>
                        <a:t>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високий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40</a:t>
                      </a:r>
                      <a:r>
                        <a:rPr lang="uk-UA" sz="1000" b="1">
                          <a:effectLst/>
                        </a:rPr>
                        <a:t>(</a:t>
                      </a:r>
                      <a:r>
                        <a:rPr lang="ru-RU" sz="1000" b="1">
                          <a:effectLst/>
                        </a:rPr>
                        <a:t>45</a:t>
                      </a:r>
                      <a:r>
                        <a:rPr lang="uk-UA" sz="1000" b="1">
                          <a:effectLst/>
                        </a:rPr>
                        <a:t>%)</a:t>
                      </a:r>
                      <a:endParaRPr lang="uk-UA" sz="1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10</a:t>
                      </a:r>
                      <a:r>
                        <a:rPr lang="uk-UA" sz="1000" b="1" dirty="0">
                          <a:effectLst/>
                        </a:rPr>
                        <a:t>(29%)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9</a:t>
                      </a:r>
                      <a:r>
                        <a:rPr lang="ru-RU" sz="1000" b="1" dirty="0">
                          <a:effectLst/>
                        </a:rPr>
                        <a:t>(</a:t>
                      </a:r>
                      <a:r>
                        <a:rPr lang="en-US" sz="1000" b="1" dirty="0">
                          <a:effectLst/>
                        </a:rPr>
                        <a:t>18</a:t>
                      </a:r>
                      <a:r>
                        <a:rPr lang="ru-RU" sz="1000" b="1" dirty="0" smtClean="0">
                          <a:effectLst/>
                        </a:rPr>
                        <a:t>%)</a:t>
                      </a:r>
                      <a:endParaRPr lang="uk-UA" sz="1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err="1">
                          <a:effectLst/>
                        </a:rPr>
                        <a:t>Коеф-т</a:t>
                      </a:r>
                      <a:r>
                        <a:rPr lang="uk-UA" sz="1000" b="1" dirty="0">
                          <a:effectLst/>
                        </a:rPr>
                        <a:t> </a:t>
                      </a:r>
                      <a:endParaRPr lang="uk-UA" sz="1400" b="1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</a:t>
                      </a:r>
                      <a:r>
                        <a:rPr lang="en-US" sz="1200" b="1" dirty="0">
                          <a:effectLst/>
                        </a:rPr>
                        <a:t>70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0,53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0,47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43629065"/>
              </p:ext>
            </p:extLst>
          </p:nvPr>
        </p:nvGraphicFramePr>
        <p:xfrm>
          <a:off x="3203848" y="1639618"/>
          <a:ext cx="6161425" cy="5218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27810766"/>
              </p:ext>
            </p:extLst>
          </p:nvPr>
        </p:nvGraphicFramePr>
        <p:xfrm>
          <a:off x="179512" y="4383630"/>
          <a:ext cx="3336032" cy="247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58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РЕЗУЛЬТАТИ ОЦІНКИ </a:t>
            </a:r>
            <a:r>
              <a:rPr lang="uk-UA" dirty="0" err="1" smtClean="0"/>
              <a:t>ПОказників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РЕФЛЕКСИВНОГО </a:t>
            </a:r>
            <a:r>
              <a:rPr lang="uk-UA" dirty="0"/>
              <a:t>КРИТЕРІЮ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852819"/>
              </p:ext>
            </p:extLst>
          </p:nvPr>
        </p:nvGraphicFramePr>
        <p:xfrm>
          <a:off x="467543" y="1916832"/>
          <a:ext cx="8280924" cy="42815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69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12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05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8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Критерій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РЕФЛЕКСИВНИЙ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4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Показник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Індивідуальна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рефлексія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Рефлексія спільної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діяльності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Саморозвиток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8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            Групи</a:t>
                      </a:r>
                      <a:endParaRPr lang="uk-UA" sz="14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Рівні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АСП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ВСТ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АСП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ВСТ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АСП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ВИП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ВСТ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3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низький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25</a:t>
                      </a:r>
                      <a:r>
                        <a:rPr lang="uk-UA" sz="1100" b="1" dirty="0">
                          <a:effectLst/>
                        </a:rPr>
                        <a:t> (28%)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13</a:t>
                      </a:r>
                      <a:r>
                        <a:rPr lang="uk-UA" sz="1100" b="1" dirty="0">
                          <a:effectLst/>
                        </a:rPr>
                        <a:t> (37%)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33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6</a:t>
                      </a:r>
                      <a:r>
                        <a:rPr lang="uk-UA" sz="1100" b="1" dirty="0">
                          <a:effectLst/>
                        </a:rPr>
                        <a:t> (67%)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</a:t>
                      </a:r>
                      <a:r>
                        <a:rPr lang="uk-UA" sz="1100" b="1" dirty="0">
                          <a:effectLst/>
                        </a:rPr>
                        <a:t> (3%)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4</a:t>
                      </a:r>
                      <a:r>
                        <a:rPr lang="uk-UA" sz="1100" b="1">
                          <a:effectLst/>
                        </a:rPr>
                        <a:t> (0%)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</a:t>
                      </a:r>
                      <a:r>
                        <a:rPr lang="uk-UA" sz="1100" b="1">
                          <a:effectLst/>
                        </a:rPr>
                        <a:t> (0%)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</a:t>
                      </a:r>
                      <a:r>
                        <a:rPr lang="uk-UA" sz="1100" b="1">
                          <a:effectLst/>
                        </a:rPr>
                        <a:t> (0%)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r>
                        <a:rPr lang="uk-UA" sz="1100" b="1">
                          <a:effectLst/>
                        </a:rPr>
                        <a:t> (4%)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3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середній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59</a:t>
                      </a:r>
                      <a:r>
                        <a:rPr lang="uk-UA" sz="1100" b="1">
                          <a:effectLst/>
                        </a:rPr>
                        <a:t> (66%)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21</a:t>
                      </a:r>
                      <a:r>
                        <a:rPr lang="uk-UA" sz="1100" b="1">
                          <a:effectLst/>
                        </a:rPr>
                        <a:t> (60%)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17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40</a:t>
                      </a:r>
                      <a:r>
                        <a:rPr lang="uk-UA" sz="1100" b="1" dirty="0">
                          <a:effectLst/>
                        </a:rPr>
                        <a:t> (45%)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22</a:t>
                      </a:r>
                      <a:r>
                        <a:rPr lang="uk-UA" sz="1100" b="1" dirty="0">
                          <a:effectLst/>
                        </a:rPr>
                        <a:t> (63%)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32</a:t>
                      </a:r>
                      <a:r>
                        <a:rPr lang="uk-UA" sz="1100" b="1" dirty="0">
                          <a:effectLst/>
                        </a:rPr>
                        <a:t> (0%)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25</a:t>
                      </a:r>
                      <a:r>
                        <a:rPr lang="uk-UA" sz="1100" b="1">
                          <a:effectLst/>
                        </a:rPr>
                        <a:t> (28%)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10</a:t>
                      </a:r>
                      <a:r>
                        <a:rPr lang="uk-UA" sz="1100" b="1">
                          <a:effectLst/>
                        </a:rPr>
                        <a:t> (29%)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12</a:t>
                      </a:r>
                      <a:r>
                        <a:rPr lang="uk-UA" sz="1100" b="1">
                          <a:effectLst/>
                        </a:rPr>
                        <a:t> (24%)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3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високий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5</a:t>
                      </a:r>
                      <a:r>
                        <a:rPr lang="uk-UA" sz="1100" b="1">
                          <a:effectLst/>
                        </a:rPr>
                        <a:t> (6%)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</a:t>
                      </a:r>
                      <a:r>
                        <a:rPr lang="uk-UA" sz="1100" b="1">
                          <a:effectLst/>
                        </a:rPr>
                        <a:t> (3%)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</a:t>
                      </a:r>
                      <a:endParaRPr lang="uk-UA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43</a:t>
                      </a:r>
                      <a:r>
                        <a:rPr lang="uk-UA" sz="1100" b="1" dirty="0">
                          <a:effectLst/>
                        </a:rPr>
                        <a:t> (48%)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12</a:t>
                      </a:r>
                      <a:r>
                        <a:rPr lang="uk-UA" sz="1100" b="1" dirty="0">
                          <a:effectLst/>
                        </a:rPr>
                        <a:t> (34%)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14</a:t>
                      </a:r>
                      <a:r>
                        <a:rPr lang="uk-UA" sz="1100" b="1" dirty="0">
                          <a:effectLst/>
                        </a:rPr>
                        <a:t> (0%)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64</a:t>
                      </a:r>
                      <a:r>
                        <a:rPr lang="uk-UA" sz="1100" b="1" dirty="0">
                          <a:effectLst/>
                        </a:rPr>
                        <a:t> (72%)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25</a:t>
                      </a:r>
                      <a:r>
                        <a:rPr lang="uk-UA" sz="1100" b="1" dirty="0">
                          <a:effectLst/>
                        </a:rPr>
                        <a:t> (71%)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36</a:t>
                      </a:r>
                      <a:r>
                        <a:rPr lang="uk-UA" sz="1100" b="1" dirty="0">
                          <a:effectLst/>
                        </a:rPr>
                        <a:t> (72%)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Коеф-т 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0,39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0,33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0,17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0,71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0,65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0,60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0,86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0,86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0,84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5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КоЕФІЦІЄНТИ</a:t>
            </a:r>
            <a:r>
              <a:rPr lang="uk-UA" dirty="0" smtClean="0"/>
              <a:t> </a:t>
            </a:r>
            <a:r>
              <a:rPr lang="uk-UA" dirty="0"/>
              <a:t>ПОКАЗНИКІВ </a:t>
            </a:r>
            <a:r>
              <a:rPr lang="uk-UA" dirty="0" smtClean="0"/>
              <a:t>РЕФЛЕКСИВНОГО </a:t>
            </a:r>
            <a:r>
              <a:rPr lang="uk-UA" dirty="0"/>
              <a:t>КРИТЕРІЮ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677438"/>
              </p:ext>
            </p:extLst>
          </p:nvPr>
        </p:nvGraphicFramePr>
        <p:xfrm>
          <a:off x="-2268760" y="836712"/>
          <a:ext cx="11233248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99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ОЦІНКА РІВНЯ ГОТОВНОСТІ </a:t>
            </a:r>
            <a:br>
              <a:rPr lang="uk-UA" dirty="0" smtClean="0"/>
            </a:br>
            <a:r>
              <a:rPr lang="uk-UA" dirty="0" smtClean="0"/>
              <a:t>ЗА РЕФЛЕКСИВНИМ КРИТЕРІЄМ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144890"/>
              </p:ext>
            </p:extLst>
          </p:nvPr>
        </p:nvGraphicFramePr>
        <p:xfrm>
          <a:off x="251520" y="1700808"/>
          <a:ext cx="3488873" cy="22707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5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7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Критерій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Загалом </a:t>
                      </a:r>
                      <a:r>
                        <a:rPr lang="uk-UA" sz="1400" b="1" dirty="0">
                          <a:effectLst/>
                        </a:rPr>
                        <a:t>за критерієм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effectLst/>
                        </a:rPr>
                        <a:t>Рефлек</a:t>
                      </a:r>
                      <a:endParaRPr lang="uk-UA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 smtClean="0">
                          <a:effectLst/>
                        </a:rPr>
                        <a:t>сивний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           </a:t>
                      </a:r>
                      <a:r>
                        <a:rPr lang="uk-UA" sz="1200" b="1" dirty="0" smtClean="0">
                          <a:effectLst/>
                        </a:rPr>
                        <a:t>Групи</a:t>
                      </a:r>
                      <a:endParaRPr lang="uk-UA" sz="14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Рівні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АСП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ВСТ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низький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</a:t>
                      </a:r>
                      <a:r>
                        <a:rPr lang="uk-UA" sz="1000" b="1" dirty="0">
                          <a:effectLst/>
                        </a:rPr>
                        <a:t> (2%)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</a:t>
                      </a:r>
                      <a:r>
                        <a:rPr lang="uk-UA" sz="1000" b="1" dirty="0">
                          <a:effectLst/>
                        </a:rPr>
                        <a:t> (3%)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r>
                        <a:rPr lang="uk-UA" sz="1000" b="1">
                          <a:effectLst/>
                        </a:rPr>
                        <a:t> (2%)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середній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60</a:t>
                      </a:r>
                      <a:r>
                        <a:rPr lang="uk-UA" sz="1000" b="1">
                          <a:effectLst/>
                        </a:rPr>
                        <a:t> (67%)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26</a:t>
                      </a:r>
                      <a:r>
                        <a:rPr lang="uk-UA" sz="1000" b="1" dirty="0">
                          <a:effectLst/>
                        </a:rPr>
                        <a:t> (74%)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42</a:t>
                      </a:r>
                      <a:r>
                        <a:rPr lang="uk-UA" sz="1000" b="1">
                          <a:effectLst/>
                        </a:rPr>
                        <a:t> (84%)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високий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27</a:t>
                      </a:r>
                      <a:r>
                        <a:rPr lang="uk-UA" sz="1000" b="1">
                          <a:effectLst/>
                        </a:rPr>
                        <a:t> (31%)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8</a:t>
                      </a:r>
                      <a:r>
                        <a:rPr lang="uk-UA" sz="1000" b="1" dirty="0">
                          <a:effectLst/>
                        </a:rPr>
                        <a:t> (23%)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</a:t>
                      </a:r>
                      <a:r>
                        <a:rPr lang="uk-UA" sz="1000" b="1">
                          <a:effectLst/>
                        </a:rPr>
                        <a:t> (14%)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err="1">
                          <a:effectLst/>
                        </a:rPr>
                        <a:t>Коеф-т</a:t>
                      </a:r>
                      <a:r>
                        <a:rPr lang="uk-UA" sz="1000" b="1" dirty="0">
                          <a:effectLst/>
                        </a:rPr>
                        <a:t> 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0,64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</a:rPr>
                        <a:t>0,60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0,56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76421757"/>
              </p:ext>
            </p:extLst>
          </p:nvPr>
        </p:nvGraphicFramePr>
        <p:xfrm>
          <a:off x="3779912" y="1556792"/>
          <a:ext cx="565212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37997967"/>
              </p:ext>
            </p:extLst>
          </p:nvPr>
        </p:nvGraphicFramePr>
        <p:xfrm>
          <a:off x="395536" y="4149080"/>
          <a:ext cx="3336032" cy="247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96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досЛІДНИЦЬКО-ІННОВАЦІЙНА</a:t>
            </a:r>
            <a:r>
              <a:rPr lang="uk-UA" dirty="0" smtClean="0"/>
              <a:t> </a:t>
            </a:r>
            <a:r>
              <a:rPr lang="uk-UA" dirty="0" err="1" smtClean="0"/>
              <a:t>ДІЯЛЬНІСТь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87749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5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ЗАГАЛЬНИЙ РІВЕНЬ ГОТОВНОСТІ </a:t>
            </a:r>
            <a:br>
              <a:rPr lang="uk-UA" dirty="0" smtClean="0"/>
            </a:br>
            <a:r>
              <a:rPr lang="uk-UA" dirty="0" smtClean="0"/>
              <a:t>ЗА КРИТЕРІЯМИ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83676"/>
              </p:ext>
            </p:extLst>
          </p:nvPr>
        </p:nvGraphicFramePr>
        <p:xfrm>
          <a:off x="179512" y="1340768"/>
          <a:ext cx="88569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9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ЗАГАЛЬНИЙ РІВЕНЬ ГОТОВНОСТІ </a:t>
            </a:r>
            <a:br>
              <a:rPr lang="uk-UA" dirty="0" smtClean="0"/>
            </a:br>
            <a:r>
              <a:rPr lang="uk-UA" dirty="0" smtClean="0"/>
              <a:t>ДО ДОСЛІДНИЦЬКО-ІННОВАЦІЙНОЇ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475886"/>
              </p:ext>
            </p:extLst>
          </p:nvPr>
        </p:nvGraphicFramePr>
        <p:xfrm>
          <a:off x="323528" y="1700808"/>
          <a:ext cx="3456384" cy="25977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Загальний рівень готовності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dirty="0" smtClean="0">
                          <a:effectLst/>
                        </a:rPr>
                        <a:t>        Групи</a:t>
                      </a:r>
                      <a:endParaRPr lang="uk-UA" sz="1050" b="1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effectLst/>
                        </a:rPr>
                        <a:t>Рівні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АСП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ВИП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ВСТ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низький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16</a:t>
                      </a:r>
                      <a:r>
                        <a:rPr lang="uk-UA" sz="1200" b="1" dirty="0">
                          <a:effectLst/>
                        </a:rPr>
                        <a:t> (18%)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</a:t>
                      </a:r>
                      <a:r>
                        <a:rPr lang="uk-UA" sz="1200" b="1" dirty="0">
                          <a:effectLst/>
                        </a:rPr>
                        <a:t> (42%)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23 (46%)</a:t>
                      </a:r>
                      <a:endParaRPr lang="uk-UA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середній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46 </a:t>
                      </a:r>
                      <a:r>
                        <a:rPr lang="uk-UA" sz="1200" b="1" dirty="0">
                          <a:effectLst/>
                        </a:rPr>
                        <a:t>(52%)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17</a:t>
                      </a:r>
                      <a:r>
                        <a:rPr lang="uk-UA" sz="1200" b="1" dirty="0">
                          <a:effectLst/>
                        </a:rPr>
                        <a:t> (49%)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26 (52%)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високий</a:t>
                      </a:r>
                      <a:endParaRPr lang="uk-UA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27</a:t>
                      </a:r>
                      <a:r>
                        <a:rPr lang="uk-UA" sz="1200" b="1" dirty="0">
                          <a:effectLst/>
                        </a:rPr>
                        <a:t> (30%)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r>
                        <a:rPr lang="uk-UA" sz="1200" b="1" dirty="0">
                          <a:effectLst/>
                        </a:rPr>
                        <a:t> (9%)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 (2%)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err="1" smtClean="0">
                          <a:effectLst/>
                        </a:rPr>
                        <a:t>Коеф-т</a:t>
                      </a:r>
                      <a:endParaRPr lang="uk-UA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0,56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0,3</a:t>
                      </a:r>
                      <a:r>
                        <a:rPr lang="uk-UA" sz="1200" b="1" dirty="0">
                          <a:effectLst/>
                        </a:rPr>
                        <a:t>3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0,28</a:t>
                      </a:r>
                      <a:endParaRPr lang="uk-UA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39387233"/>
              </p:ext>
            </p:extLst>
          </p:nvPr>
        </p:nvGraphicFramePr>
        <p:xfrm>
          <a:off x="3707904" y="1700809"/>
          <a:ext cx="531296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90825856"/>
              </p:ext>
            </p:extLst>
          </p:nvPr>
        </p:nvGraphicFramePr>
        <p:xfrm>
          <a:off x="179512" y="4365104"/>
          <a:ext cx="3336032" cy="247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31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ГОТОВНІСТЬ ДО ДОСЛІДНИЦЬКО-ІННОВАЦІЙНОЇ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844625"/>
              </p:ext>
            </p:extLst>
          </p:nvPr>
        </p:nvGraphicFramePr>
        <p:xfrm>
          <a:off x="179512" y="1844824"/>
          <a:ext cx="8811209" cy="4674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95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КОМПОНЕНТИ ГОТОВНОСТІ </a:t>
            </a:r>
            <a:br>
              <a:rPr lang="uk-UA" dirty="0" smtClean="0"/>
            </a:br>
            <a:r>
              <a:rPr lang="uk-UA" dirty="0" smtClean="0"/>
              <a:t>ДО ДОСЛІДНИЦЬКО-</a:t>
            </a:r>
            <a:br>
              <a:rPr lang="uk-UA" dirty="0" smtClean="0"/>
            </a:br>
            <a:r>
              <a:rPr lang="uk-UA" dirty="0" smtClean="0"/>
              <a:t>ІННОВАЦІЙНОЇ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10812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5459" y="3547755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компоненти</a:t>
            </a:r>
            <a:endParaRPr lang="uk-UA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5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КРИТЕРІЇ ТА ПОКАЗНИКИ РІВНЯ ГОТОВНОСТІ ДО ДОСЛІДНИЦЬКО-ІННОВАЦІЙНОЇ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741493"/>
              </p:ext>
            </p:extLst>
          </p:nvPr>
        </p:nvGraphicFramePr>
        <p:xfrm>
          <a:off x="246825" y="1729217"/>
          <a:ext cx="8712968" cy="48237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2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Компо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ненти</a:t>
                      </a:r>
                      <a:r>
                        <a:rPr lang="uk-UA" sz="1100" b="1" dirty="0">
                          <a:effectLst/>
                        </a:rPr>
                        <a:t> готов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ності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Кри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рії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Показники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Характеристика </a:t>
                      </a:r>
                      <a:r>
                        <a:rPr lang="ru-RU" sz="1100" b="1" dirty="0" err="1">
                          <a:effectLst/>
                        </a:rPr>
                        <a:t>рівнів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522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        </a:t>
                      </a:r>
                      <a:r>
                        <a:rPr lang="ru-RU" sz="1800" b="1" dirty="0" err="1" smtClean="0">
                          <a:effectLst/>
                        </a:rPr>
                        <a:t>Мотиваційно-вольовий</a:t>
                      </a:r>
                      <a:endParaRPr lang="uk-UA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Мотиваційний</a:t>
                      </a:r>
                      <a:endParaRPr lang="uk-UA" sz="1600" b="1" dirty="0">
                        <a:effectLst/>
                      </a:endParaRPr>
                    </a:p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наявність стійкої мотивації до дослідницько-інноваційної діяльності 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Високий (творчий): </a:t>
                      </a:r>
                      <a:r>
                        <a:rPr lang="uk-UA" sz="1200" dirty="0">
                          <a:effectLst/>
                        </a:rPr>
                        <a:t>аспірант високо мотивований на власні творчі досягнення, у його мотиваційному комплексі переважають внутрішні мотиви; проявляється стійке ціннісне ставлення до дослідницько-інноваційної діяльності; він характеризується сильними вольовими якостями, має високе почуття обов’язку та відповідальності, здатний до подолання труднощів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Середній (пошуковий</a:t>
                      </a:r>
                      <a:r>
                        <a:rPr lang="uk-UA" sz="1200" dirty="0">
                          <a:effectLst/>
                        </a:rPr>
                        <a:t>): аспірант прагне досягти успіхів у дослідницько-інноваційній діяльності, але в основі його мотивації лежать, переважно, зовнішні чинники (матеріальні, статусні, кар’єрні); професійні цінності займають важливі позиції, проте не сприймаються як найголовніші; сформовані основні вольові якості, але вони не завжди проявляються у повній мірі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Низький (адаптаційний)</a:t>
                      </a:r>
                      <a:r>
                        <a:rPr lang="uk-UA" sz="1200" dirty="0">
                          <a:effectLst/>
                        </a:rPr>
                        <a:t>: аспірант має слабку мотивацію до дослідницько-інноваційної діяльності; не в повній мірі усвідомлює її професійну значущість; не розглядає її як </a:t>
                      </a:r>
                      <a:r>
                        <a:rPr lang="uk-UA" sz="1200" dirty="0" err="1">
                          <a:effectLst/>
                        </a:rPr>
                        <a:t>особистісно</a:t>
                      </a:r>
                      <a:r>
                        <a:rPr lang="uk-UA" sz="1200" dirty="0">
                          <a:effectLst/>
                        </a:rPr>
                        <a:t> цінну; вольові якості проявляються епізодично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effectLst/>
                        </a:rPr>
                        <a:t>сформованість ціннісного ставлення до </a:t>
                      </a:r>
                      <a:r>
                        <a:rPr lang="uk-UA" sz="1800" kern="1200" baseline="0" dirty="0" smtClean="0">
                          <a:effectLst/>
                        </a:rPr>
                        <a:t> професії науковця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7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err="1" smtClean="0">
                          <a:effectLst/>
                        </a:rPr>
                        <a:t>розвинутість</a:t>
                      </a:r>
                      <a:r>
                        <a:rPr lang="uk-UA" sz="1800" kern="1200" dirty="0" smtClean="0">
                          <a:effectLst/>
                        </a:rPr>
                        <a:t> вольових якостей 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7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КРИТЕРІЇ ТА ПОКАЗНИКИ РІВНЯ ГОТОВНОСТІ ДО ДОСЛІДНИЦЬКО-ІННОВАЦІЙНОЇ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303765"/>
              </p:ext>
            </p:extLst>
          </p:nvPr>
        </p:nvGraphicFramePr>
        <p:xfrm>
          <a:off x="251520" y="1749308"/>
          <a:ext cx="8712968" cy="44644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2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0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Компо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 smtClean="0">
                          <a:effectLst/>
                        </a:rPr>
                        <a:t>ненти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Кри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рії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Показники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Характеристика </a:t>
                      </a:r>
                      <a:r>
                        <a:rPr lang="ru-RU" sz="1100" b="1" dirty="0" err="1">
                          <a:effectLst/>
                        </a:rPr>
                        <a:t>рівнів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47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Особистісно-креативний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Творчий</a:t>
                      </a:r>
                      <a:endParaRPr lang="uk-UA" sz="1600" b="1" dirty="0">
                        <a:effectLst/>
                      </a:endParaRPr>
                    </a:p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івень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розвитку творчого потенціалу, уміння знаходити нові підходи до  вирішення як традиційних, так і принципово нових задач</a:t>
                      </a:r>
                      <a:endParaRPr lang="uk-UA" dirty="0"/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Високий (творчий):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</a:t>
                      </a: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володіє високим творчим потенціалом, проявляє власну ініціативу, відрізняється  гнучким та креативним підходом до реалізації дослідницько-інноваційної діяльності</a:t>
                      </a:r>
                    </a:p>
                    <a:p>
                      <a:pPr algn="just"/>
                      <a:endParaRPr lang="uk-UA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Середній (пошуковий):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 володіє творчим потенціалом, що стимулює його до пошуку нових способів і шляхів реалізації  дослідницько-інноваційної діяльності</a:t>
                      </a:r>
                    </a:p>
                    <a:p>
                      <a:pPr algn="just"/>
                      <a:endParaRPr lang="uk-UA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Низький (адаптаційний):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 володіє невисоким рівнем творчого потенціалу, тому в нього, здебільшого, переважає традиційний підхід до здійснення дослідницько-інноваційної діяльності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КРИТЕРІЇ ТА ПОКАЗНИКИ РІВНЯ ГОТОВНОСТІ ДО ДОСЛІДНИЦЬКО-ІННОВАЦІЙНОЇ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08806"/>
              </p:ext>
            </p:extLst>
          </p:nvPr>
        </p:nvGraphicFramePr>
        <p:xfrm>
          <a:off x="395535" y="1647531"/>
          <a:ext cx="8564257" cy="464165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15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8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9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9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Компо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 smtClean="0">
                          <a:effectLst/>
                        </a:rPr>
                        <a:t>ненти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Кри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рії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Показники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Характеристика </a:t>
                      </a:r>
                      <a:r>
                        <a:rPr lang="ru-RU" sz="1100" b="1" dirty="0" err="1">
                          <a:effectLst/>
                        </a:rPr>
                        <a:t>рівнів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578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        </a:t>
                      </a:r>
                      <a:r>
                        <a:rPr lang="ru-RU" sz="1800" b="1" dirty="0" err="1" smtClean="0">
                          <a:effectLst/>
                        </a:rPr>
                        <a:t>Змістовно-операційний</a:t>
                      </a:r>
                      <a:endParaRPr lang="uk-UA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Когнітивний</a:t>
                      </a:r>
                      <a:r>
                        <a:rPr lang="ru-RU" sz="1600" b="1" dirty="0" smtClean="0">
                          <a:effectLst/>
                        </a:rPr>
                        <a:t>                                          </a:t>
                      </a:r>
                      <a:endParaRPr lang="uk-UA" sz="1600" b="1" dirty="0">
                        <a:effectLst/>
                      </a:endParaRPr>
                    </a:p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знань теоретичних та правових аспектів  дослідницько-інноваційної діяльності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тому числі питань, пов’язаних зі створенням і захистом об’єктів інтелектуальної власності, укладанням господарських договорів тощо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Високий (творчий)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аспірант характеризується цілісними теоретичними і методичними знаннями в області дослідницько-інноваційної діяльності, вільно оперує термінами та поняттями нормативної бази наукової та інноваційної діяльності; вільно володіє іноземною мовою </a:t>
                      </a:r>
                    </a:p>
                    <a:p>
                      <a:pPr algn="just"/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Середній (пошуковий):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 має</a:t>
                      </a: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системні</a:t>
                      </a: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теоретичні і методичні знання у сфері дослідницько-інноваційної діяльності, але вони не повністю інтегровані зі змістом практичних способів їх застосування; у цілому орієнтується у термінах та поняттях нормативної бази наукової та інноваційної діяльності; володіє іноземною мовою, але відчуває труднощі при вільному спілкуванні</a:t>
                      </a:r>
                    </a:p>
                    <a:p>
                      <a:pPr algn="just"/>
                      <a:endParaRPr lang="uk-UA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Низький (адаптаційний):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 характеризується поверхневими теоретичними і методичними знаннями в області дослідницько-інноваційної діяльності; фрагментарно володіє термінами та поняттями нормативної бази наукової та інноваційної діяльності; має недостатній рівень володіння іноземною мовою</a:t>
                      </a:r>
                      <a:r>
                        <a:rPr lang="uk-UA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5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знань методичних аспектів (форм, методів) дослідницько-інноваційної діяльності, зокрема: методів і способів створення та поширення наукових інновацій, розробки і реалізації дослідницьких та інноваційних проектів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69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знань з іноземної мови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КРИТЕРІЇ ТА ПОКАЗНИКИ РІВНЯ ГОТОВНОСТІ ДО ДОСЛІДНИЦЬКО-ІННОВАЦІЙНОЇ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216992"/>
              </p:ext>
            </p:extLst>
          </p:nvPr>
        </p:nvGraphicFramePr>
        <p:xfrm>
          <a:off x="395535" y="1647530"/>
          <a:ext cx="8564257" cy="482034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15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1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Компо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 smtClean="0">
                          <a:effectLst/>
                        </a:rPr>
                        <a:t>ненти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Кри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effectLst/>
                        </a:rPr>
                        <a:t>рії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Показники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Характеристика </a:t>
                      </a:r>
                      <a:r>
                        <a:rPr lang="ru-RU" sz="1100" b="1" dirty="0" err="1">
                          <a:effectLst/>
                        </a:rPr>
                        <a:t>рівнів</a:t>
                      </a:r>
                      <a:endParaRPr lang="uk-UA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916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        </a:t>
                      </a:r>
                      <a:r>
                        <a:rPr lang="ru-RU" sz="1800" b="1" dirty="0" err="1" smtClean="0">
                          <a:effectLst/>
                        </a:rPr>
                        <a:t>Змістовно-операційний</a:t>
                      </a:r>
                      <a:endParaRPr lang="uk-UA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Діяльнісний</a:t>
                      </a:r>
                      <a:r>
                        <a:rPr lang="ru-RU" sz="1600" b="1" dirty="0" smtClean="0">
                          <a:effectLst/>
                        </a:rPr>
                        <a:t>                                         </a:t>
                      </a:r>
                      <a:endParaRPr lang="uk-UA" sz="1600" b="1" dirty="0">
                        <a:effectLst/>
                      </a:endParaRPr>
                    </a:p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сформова-ності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дослідниць-ких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інформацій-них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умінь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uk-UA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Високий (творчий)</a:t>
                      </a: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аспірант вміє грамотно, послідовно, продумано здійснювати  різні форми дослідницько-інноваційної діяльності;   має сформовані дослідницькі, інформаційні, проективні навички;  уміє планувати і прогнозувати власну і колективну діяльність; характеризується високим рівнем прояву комунікативних і організаторських здібностей;  має публікації у виданнях, що входять до міжнародних </a:t>
                      </a:r>
                      <a:r>
                        <a:rPr lang="uk-UA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науковометричних</a:t>
                      </a: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баз даних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of Science</a:t>
                      </a: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та/або реальний досвід залучення зовнішнього фінансування на реалізацію власних проектів (отриманий грант, премія, стипендія, укладений госпдоговір, продана ліцензія).</a:t>
                      </a:r>
                    </a:p>
                    <a:p>
                      <a:pPr algn="just"/>
                      <a:r>
                        <a:rPr lang="uk-UA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Пошуковий (середній): </a:t>
                      </a: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 здатний здійснювати різні форми дослідницько-інноваційної діяльності; його дослідницькі, інформаційні, проективні навички сформовані на достатньому рівні;  вміє організовувати і прогнозувати  власну діяльність; має середній рівень прояву комунікативних і організаторських здібностей; відзначається одним або декількома видами таких наукових здобутків як: участь у зарубіжних конференціях; статті у зарубіжних виданнях; участь у конкурсах на отримання грантів, премій, стипендій; наявність об’єктів права інтелектуальної власності.</a:t>
                      </a:r>
                    </a:p>
                    <a:p>
                      <a:pPr algn="just"/>
                      <a:r>
                        <a:rPr lang="uk-UA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Адаптаційний (низький): </a:t>
                      </a: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аспірант здійснює дослідницько-інноваційну діяльність виключно в обсягах формальних вимог, передбачених індивідуальним планом наукової роботи; характеризується недостатнім рівнем сформованості дослідницьких, інформаційних, проективних навичок; не завжди вміє організувати та прогнозувати власну діяльність; має низькій рівень організаційних та комунікаційних здібностей; бере участь у всеукраїнських та міжнародних конференціях, що проводяться в Україні, та/або публікує статті у наукових фахових виданнях України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860" marR="518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99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сформова-ності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проективних умінь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1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сформова-ності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інноваційних умінь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4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сформова-ності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організацій-них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комуніка-тивних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умінь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9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735</TotalTime>
  <Words>2704</Words>
  <Application>Microsoft Office PowerPoint</Application>
  <PresentationFormat>Экран (4:3)</PresentationFormat>
  <Paragraphs>930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Book Antiqua</vt:lpstr>
      <vt:lpstr>Calibri</vt:lpstr>
      <vt:lpstr>Century Gothic</vt:lpstr>
      <vt:lpstr>Times New Roman</vt:lpstr>
      <vt:lpstr>TimesNewRomanPSMT</vt:lpstr>
      <vt:lpstr>Аптека</vt:lpstr>
      <vt:lpstr>Оцінка рівня готовності мАйбутніх докторів філософії до дослідницько-інноваційної діяльності</vt:lpstr>
      <vt:lpstr>ІНтЕГРальна компетентність доктора філософії*</vt:lpstr>
      <vt:lpstr>досЛІДНИЦЬКО-ІННОВАЦІЙНА ДІЯЛЬНІСТь</vt:lpstr>
      <vt:lpstr>ГОТОВНІСТЬ ДО ДОСЛІДНИЦЬКО-ІННОВАЦІЙНОЇ ДІЯЛЬНОСТІ</vt:lpstr>
      <vt:lpstr>КОМПОНЕНТИ ГОТОВНОСТІ  ДО ДОСЛІДНИЦЬКО- ІННОВАЦІЙНОЇ ДІЯЛЬНОСТІ</vt:lpstr>
      <vt:lpstr>КРИТЕРІЇ ТА ПОКАЗНИКИ РІВНЯ ГОТОВНОСТІ ДО ДОСЛІДНИЦЬКО-ІННОВАЦІЙНОЇ ДІЯЛЬНОСТІ</vt:lpstr>
      <vt:lpstr>КРИТЕРІЇ ТА ПОКАЗНИКИ РІВНЯ ГОТОВНОСТІ ДО ДОСЛІДНИЦЬКО-ІННОВАЦІЙНОЇ ДІЯЛЬНОСТІ</vt:lpstr>
      <vt:lpstr>КРИТЕРІЇ ТА ПОКАЗНИКИ РІВНЯ ГОТОВНОСТІ ДО ДОСЛІДНИЦЬКО-ІННОВАЦІЙНОЇ ДІЯЛЬНОСТІ</vt:lpstr>
      <vt:lpstr>КРИТЕРІЇ ТА ПОКАЗНИКИ РІВНЯ ГОТОВНОСТІ ДО ДОСЛІДНИЦЬКО-ІННОВАЦІЙНОЇ ДІЯЛЬНОСТІ</vt:lpstr>
      <vt:lpstr>КРИТЕРІЇ ТА ПОКАЗНИКИ РІВНЯ ГОТОВНОСТІ ДО ДОСЛІДНИЦЬКО-ІННОВАЦІЙНОЇ ДІЯЛЬНОСТІ</vt:lpstr>
      <vt:lpstr>Діагностичні методики для визначення рівня готовності  </vt:lpstr>
      <vt:lpstr>Діагностичні методики для визначення рівня готовності  </vt:lpstr>
      <vt:lpstr>Діагностичні методики для визначення рівня готовності</vt:lpstr>
      <vt:lpstr>ГРУПИ      РЕСПОНДЕНТІВ</vt:lpstr>
      <vt:lpstr>АНАЛІЗ КОНТИНГЕНТУ</vt:lpstr>
      <vt:lpstr>НАЯВНІСТЬ ПРОДУКТІВ ДОСЛІДНИЦЬКО-ІННОВАЦІЙНОЇ ДІЯЛЬНОСТІ  НА МОМЕНТ ВСТУПУ ДО АСПІРАНТУРИ</vt:lpstr>
      <vt:lpstr>РЕЗУЛЬТАТИ ОЦІНКИ ПОКАЗНИКІВ  МОТИВАЦІЙНого КРИТЕРІЮ </vt:lpstr>
      <vt:lpstr> КОЕФІЦІЄНТИ ПОКАЗНИКІВ  МОТИВАЦІЙНОГО КРИТЕРІЮ</vt:lpstr>
      <vt:lpstr>ОЦІНКА РІВНЯ ГОТОВНОСТІ  ЗА МОТИВАЦІЙНИМ КРИТЕРІЄМ</vt:lpstr>
      <vt:lpstr>ОЦІНКА РІВНЯ ГОТОВНОСТІ  ЗА ТВОРЧИМ КРИТЕРІЄМ  </vt:lpstr>
      <vt:lpstr>РЕЗУЛЬТАТИ ОЦІНКИ ПОКАЗНИКІВ КОГНІТИВНОГО КРИТЕРІЮ</vt:lpstr>
      <vt:lpstr>КоЕФІЦІЄНТИ ПОКАЗНИКІВ КОГНІТИВНОГО КРИТЕРІЮ</vt:lpstr>
      <vt:lpstr>ОЦІНКА РІВНЯ ГОТОВНОСТІ  ЗА КОГНІТИВНИМ КРИТЕРІЄМ</vt:lpstr>
      <vt:lpstr>РЕЗУЛЬТАТИ ОЦІНКИ ПОКАЗНИКІВ ДІЯЛЬНІСНОГО КРИТЕРІЮ</vt:lpstr>
      <vt:lpstr>КоЕФІЦІЄНТИ ПОКАЗНИКІВ ДІЯЛЬНІСНОГО КРИТЕРІЮ</vt:lpstr>
      <vt:lpstr>ОЦІНКА РІВНЯ ГОТОВНОСТІ  ЗА ДІЯЛЬНІСНИМ КРИТЕРІЄМ</vt:lpstr>
      <vt:lpstr>РЕЗУЛЬТАТИ ОЦІНКИ ПОказників РЕФЛЕКСИВНОГО КРИТЕРІЮ</vt:lpstr>
      <vt:lpstr>КоЕФІЦІЄНТИ ПОКАЗНИКІВ РЕФЛЕКСИВНОГО КРИТЕРІЮ</vt:lpstr>
      <vt:lpstr>ОЦІНКА РІВНЯ ГОТОВНОСТІ  ЗА РЕФЛЕКСИВНИМ КРИТЕРІЄМ</vt:lpstr>
      <vt:lpstr>ЗАГАЛЬНИЙ РІВЕНЬ ГОТОВНОСТІ  ЗА КРИТЕРІЯМИ</vt:lpstr>
      <vt:lpstr>ЗАГАЛЬНИЙ РІВЕНЬ ГОТОВНОСТІ  ДО ДОСЛІДНИЦЬКО-ІННОВАЦІЙНОЇ ДІЯЛЬНОСТІ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рівня готовності мАйбутніх докторів філософії до дослідницько-інноваційної діяльності</dc:title>
  <dc:creator>ОрганизациЯ</dc:creator>
  <cp:lastModifiedBy>Пользователь</cp:lastModifiedBy>
  <cp:revision>107</cp:revision>
  <dcterms:created xsi:type="dcterms:W3CDTF">2019-10-08T07:44:34Z</dcterms:created>
  <dcterms:modified xsi:type="dcterms:W3CDTF">2019-11-07T13:39:41Z</dcterms:modified>
</cp:coreProperties>
</file>