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2" r:id="rId1"/>
  </p:sldMasterIdLst>
  <p:notesMasterIdLst>
    <p:notesMasterId r:id="rId16"/>
  </p:notesMasterIdLst>
  <p:sldIdLst>
    <p:sldId id="256" r:id="rId2"/>
    <p:sldId id="257" r:id="rId3"/>
    <p:sldId id="258" r:id="rId4"/>
    <p:sldId id="303" r:id="rId5"/>
    <p:sldId id="259" r:id="rId6"/>
    <p:sldId id="308" r:id="rId7"/>
    <p:sldId id="307" r:id="rId8"/>
    <p:sldId id="305" r:id="rId9"/>
    <p:sldId id="288" r:id="rId10"/>
    <p:sldId id="290" r:id="rId11"/>
    <p:sldId id="293" r:id="rId12"/>
    <p:sldId id="304" r:id="rId13"/>
    <p:sldId id="312" r:id="rId14"/>
    <p:sldId id="31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FF65-7FAF-4978-8499-A8BE0344721E}" type="datetimeFigureOut">
              <a:rPr lang="uk-UA" smtClean="0"/>
              <a:pPr/>
              <a:t>07.11.2019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3434F-B1E8-4012-9C15-CACA2ACD322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18 </a:t>
            </a:r>
            <a:r>
              <a:rPr lang="ru-RU" sz="1200" dirty="0" err="1" smtClean="0"/>
              <a:t>липня</a:t>
            </a:r>
            <a:r>
              <a:rPr lang="ru-RU" sz="1200" dirty="0" smtClean="0"/>
              <a:t> 2016 р. за </a:t>
            </a:r>
            <a:r>
              <a:rPr lang="ru-RU" sz="1200" dirty="0" err="1" smtClean="0"/>
              <a:t>рішенням</a:t>
            </a:r>
            <a:r>
              <a:rPr lang="ru-RU" sz="1200" dirty="0" smtClean="0"/>
              <a:t> </a:t>
            </a:r>
            <a:r>
              <a:rPr lang="ru-RU" sz="1200" b="1" dirty="0" smtClean="0"/>
              <a:t>Центрального агентства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оцінювання</a:t>
            </a:r>
            <a:r>
              <a:rPr lang="ru-RU" sz="1200" b="1" dirty="0" smtClean="0"/>
              <a:t> та </a:t>
            </a:r>
            <a:r>
              <a:rPr lang="ru-RU" sz="1200" b="1" dirty="0" err="1" smtClean="0"/>
              <a:t>акредитації</a:t>
            </a:r>
            <a:r>
              <a:rPr lang="ru-RU" sz="1200" b="1" dirty="0" smtClean="0"/>
              <a:t> </a:t>
            </a:r>
            <a:r>
              <a:rPr lang="en-US" sz="1200" b="1" dirty="0" err="1" smtClean="0"/>
              <a:t>ZEvA</a:t>
            </a:r>
            <a:r>
              <a:rPr lang="en-US" sz="1200" b="1" dirty="0" smtClean="0"/>
              <a:t> (</a:t>
            </a:r>
            <a:r>
              <a:rPr lang="ru-RU" sz="1200" b="1" dirty="0" err="1" smtClean="0"/>
              <a:t>Німеччина</a:t>
            </a:r>
            <a:r>
              <a:rPr lang="ru-RU" sz="1200" b="1" dirty="0" smtClean="0"/>
              <a:t>)</a:t>
            </a:r>
            <a:r>
              <a:rPr lang="ru-RU" sz="1200" dirty="0" smtClean="0"/>
              <a:t>, </a:t>
            </a:r>
            <a:r>
              <a:rPr lang="ru-RU" sz="1200" dirty="0" err="1" smtClean="0">
                <a:solidFill>
                  <a:srgbClr val="FF0000"/>
                </a:solidFill>
              </a:rPr>
              <a:t>міжнародну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акредитацію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/>
              <a:t>отримали</a:t>
            </a:r>
            <a:endParaRPr lang="ru-RU" sz="1200" dirty="0" smtClean="0"/>
          </a:p>
          <a:p>
            <a:r>
              <a:rPr lang="ru-RU" dirty="0" smtClean="0"/>
              <a:t> </a:t>
            </a:r>
          </a:p>
          <a:p>
            <a:r>
              <a:rPr lang="ru-RU" sz="1100" b="1" dirty="0" smtClean="0"/>
              <a:t>11 </a:t>
            </a:r>
            <a:r>
              <a:rPr lang="ru-RU" sz="1100" b="1" dirty="0" err="1" smtClean="0"/>
              <a:t>діючих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бакалаврських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програм</a:t>
            </a:r>
            <a:r>
              <a:rPr lang="ru-RU" sz="1100" b="1" dirty="0" smtClean="0"/>
              <a:t> ДУАН</a:t>
            </a:r>
            <a:r>
              <a:rPr lang="ru-RU" sz="1100" dirty="0" smtClean="0"/>
              <a:t>: </a:t>
            </a:r>
            <a:r>
              <a:rPr lang="ru-RU" dirty="0" err="1" smtClean="0"/>
              <a:t>Філологія</a:t>
            </a:r>
            <a:r>
              <a:rPr lang="ru-RU" dirty="0" smtClean="0"/>
              <a:t>, </a:t>
            </a:r>
            <a:r>
              <a:rPr lang="ru-RU" dirty="0" err="1" smtClean="0"/>
              <a:t>Психологія</a:t>
            </a:r>
            <a:r>
              <a:rPr lang="ru-RU" dirty="0" smtClean="0"/>
              <a:t>, </a:t>
            </a:r>
            <a:r>
              <a:rPr lang="ru-RU" dirty="0" err="1" smtClean="0"/>
              <a:t>Правознавство</a:t>
            </a:r>
            <a:r>
              <a:rPr lang="ru-RU" dirty="0" smtClean="0"/>
              <a:t>,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кібернетика</a:t>
            </a:r>
            <a:r>
              <a:rPr lang="ru-RU" dirty="0" smtClean="0"/>
              <a:t>,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,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Маркетинг, </a:t>
            </a:r>
            <a:r>
              <a:rPr lang="ru-RU" dirty="0" err="1" smtClean="0"/>
              <a:t>Фінанси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кредит,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аудит, </a:t>
            </a:r>
            <a:r>
              <a:rPr lang="ru-RU" dirty="0" err="1" smtClean="0"/>
              <a:t>Товарознавство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торговельне</a:t>
            </a:r>
            <a:r>
              <a:rPr lang="ru-RU" dirty="0" smtClean="0"/>
              <a:t> </a:t>
            </a:r>
            <a:r>
              <a:rPr lang="ru-RU" dirty="0" err="1" smtClean="0"/>
              <a:t>підприємництво</a:t>
            </a:r>
            <a:r>
              <a:rPr lang="ru-RU" dirty="0" smtClean="0"/>
              <a:t> та  Менеджмент. </a:t>
            </a:r>
          </a:p>
          <a:p>
            <a:endParaRPr lang="ru-RU" dirty="0" smtClean="0"/>
          </a:p>
          <a:p>
            <a:r>
              <a:rPr lang="ru-RU" sz="1100" b="1" dirty="0" smtClean="0"/>
              <a:t>14 </a:t>
            </a:r>
            <a:r>
              <a:rPr lang="ru-RU" sz="1100" b="1" dirty="0" err="1" smtClean="0"/>
              <a:t>діючих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магістерських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програм</a:t>
            </a:r>
            <a:r>
              <a:rPr lang="ru-RU" sz="1100" dirty="0" smtClean="0"/>
              <a:t>: </a:t>
            </a:r>
            <a:r>
              <a:rPr lang="ru-RU" dirty="0" err="1" smtClean="0"/>
              <a:t>Філологія</a:t>
            </a:r>
            <a:r>
              <a:rPr lang="ru-RU" dirty="0" smtClean="0"/>
              <a:t> (Переклад), </a:t>
            </a:r>
            <a:r>
              <a:rPr lang="ru-RU" dirty="0" err="1" smtClean="0"/>
              <a:t>Психологія</a:t>
            </a:r>
            <a:r>
              <a:rPr lang="ru-RU" dirty="0" smtClean="0"/>
              <a:t>, </a:t>
            </a:r>
            <a:r>
              <a:rPr lang="ru-RU" dirty="0" err="1" smtClean="0"/>
              <a:t>Правознавство</a:t>
            </a:r>
            <a:r>
              <a:rPr lang="ru-RU" dirty="0" smtClean="0"/>
              <a:t>,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кібернетика</a:t>
            </a:r>
            <a:r>
              <a:rPr lang="ru-RU" dirty="0" smtClean="0"/>
              <a:t>,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,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Маркетинг, </a:t>
            </a:r>
            <a:r>
              <a:rPr lang="ru-RU" dirty="0" err="1" smtClean="0"/>
              <a:t>Фінанси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кредит, 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аудит, </a:t>
            </a:r>
            <a:r>
              <a:rPr lang="ru-RU" dirty="0" err="1" smtClean="0"/>
              <a:t>Товарознавство</a:t>
            </a:r>
            <a:r>
              <a:rPr lang="ru-RU" dirty="0" smtClean="0"/>
              <a:t> та </a:t>
            </a:r>
            <a:r>
              <a:rPr lang="ru-RU" dirty="0" err="1" smtClean="0"/>
              <a:t>комерційна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Товарознавство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експертиза</a:t>
            </a:r>
            <a:r>
              <a:rPr lang="ru-RU" dirty="0" smtClean="0"/>
              <a:t> в </a:t>
            </a:r>
            <a:r>
              <a:rPr lang="ru-RU" dirty="0" err="1" smtClean="0"/>
              <a:t>митній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, Менеджмент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,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навчальними</a:t>
            </a:r>
            <a:r>
              <a:rPr lang="ru-RU" dirty="0" smtClean="0"/>
              <a:t> закладами, </a:t>
            </a:r>
            <a:r>
              <a:rPr lang="ru-RU" dirty="0" err="1" smtClean="0"/>
              <a:t>Бізнес-адміністрування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5467-0401-4C9F-B456-450D4C47738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B712588-04B1-427B-82EE-E8DB90309F08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5DCB78-CE5E-459C-99DF-5FE31D2DC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697" y="4288972"/>
            <a:ext cx="7766936" cy="1937657"/>
          </a:xfrm>
        </p:spPr>
        <p:txBody>
          <a:bodyPr>
            <a:noAutofit/>
          </a:bodyPr>
          <a:lstStyle/>
          <a:p>
            <a:r>
              <a:rPr lang="uk-UA" sz="2800" cap="none" dirty="0" smtClean="0">
                <a:solidFill>
                  <a:schemeClr val="tx1"/>
                </a:solidFill>
              </a:rPr>
              <a:t>Доповідає</a:t>
            </a:r>
            <a:r>
              <a:rPr lang="uk-UA" sz="2800" cap="none" smtClean="0">
                <a:solidFill>
                  <a:schemeClr val="tx1"/>
                </a:solidFill>
              </a:rPr>
              <a:t>: д.е.н</a:t>
            </a:r>
            <a:r>
              <a:rPr lang="uk-UA" sz="2800" cap="none" dirty="0" smtClean="0">
                <a:solidFill>
                  <a:schemeClr val="tx1"/>
                </a:solidFill>
              </a:rPr>
              <a:t>., проф. Тараненко І.В.</a:t>
            </a:r>
          </a:p>
          <a:p>
            <a:r>
              <a:rPr lang="en-US" sz="2800" cap="none" dirty="0" smtClean="0">
                <a:solidFill>
                  <a:schemeClr val="tx1"/>
                </a:solidFill>
              </a:rPr>
              <a:t>taranenko@duan.edu.ua</a:t>
            </a:r>
            <a:endParaRPr lang="ru-RU" sz="2800" cap="none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436F2-968A-4F30-929D-E6F06B918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37" y="1273629"/>
            <a:ext cx="8499452" cy="240574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Досвід міжнародної акредитації Університету імені Альфреда Нобеля в агентстві </a:t>
            </a:r>
            <a:r>
              <a:rPr lang="en-US" sz="3600" b="1" dirty="0" err="1" smtClean="0">
                <a:solidFill>
                  <a:schemeClr val="tx1"/>
                </a:solidFill>
              </a:rPr>
              <a:t>ZEvA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uk-UA" sz="3600" b="1" dirty="0" smtClean="0">
                <a:solidFill>
                  <a:schemeClr val="tx1"/>
                </a:solidFill>
              </a:rPr>
              <a:t>Ганновер (Німеччина)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6512" y="252411"/>
            <a:ext cx="2685488" cy="22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31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235527"/>
            <a:ext cx="106244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Також детально оцінювалися </a:t>
            </a:r>
          </a:p>
          <a:p>
            <a:endParaRPr lang="uk-UA" sz="3600" b="1" dirty="0" smtClean="0"/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передбачені результати навчання</a:t>
            </a:r>
            <a:r>
              <a:rPr lang="en-US" sz="2800" dirty="0" smtClean="0"/>
              <a:t> (intended learning outcomes)</a:t>
            </a:r>
            <a:endParaRPr lang="uk-UA" sz="2800" dirty="0" smtClean="0"/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навчальні плани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зміст</a:t>
            </a:r>
            <a:r>
              <a:rPr lang="en-US" sz="2800" dirty="0" smtClean="0"/>
              <a:t> </a:t>
            </a:r>
            <a:r>
              <a:rPr lang="uk-UA" sz="2800" dirty="0" smtClean="0"/>
              <a:t>і методика викладання, система оцінювання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консультативні послуги та спеціальні консультативні центри для студентів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планування та організація екзаменів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ринок зайнятості для випускників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підвищення кваліфікації викладачів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мобільність студентів та професорсько-викладацького складу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 інтернаціоналізація</a:t>
            </a:r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255" y="536138"/>
            <a:ext cx="106571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За час перебування в Університеті експерти</a:t>
            </a:r>
          </a:p>
          <a:p>
            <a:r>
              <a:rPr lang="uk-UA" sz="3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Відвідали кафедри університету, навчальні аудиторії, бібліотеку, </a:t>
            </a:r>
            <a:r>
              <a:rPr lang="uk-UA" sz="3200" dirty="0" err="1" smtClean="0"/>
              <a:t>комп</a:t>
            </a:r>
            <a:r>
              <a:rPr lang="en-US" sz="3200" dirty="0" smtClean="0"/>
              <a:t>’</a:t>
            </a:r>
            <a:r>
              <a:rPr lang="uk-UA" sz="3200" dirty="0" err="1" smtClean="0"/>
              <a:t>ютерні</a:t>
            </a:r>
            <a:r>
              <a:rPr lang="uk-UA" sz="3200" dirty="0" smtClean="0"/>
              <a:t> класи, спортивний комплекс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Провели зустрічі і обговорення з керівництвом, завідувачами кафедр, викладачами, студентами та випускниками, роботодавцями </a:t>
            </a:r>
          </a:p>
          <a:p>
            <a:endParaRPr lang="uk-UA" sz="3200" dirty="0" smtClean="0"/>
          </a:p>
          <a:p>
            <a:r>
              <a:rPr lang="uk-UA" sz="3200" b="1" dirty="0" smtClean="0"/>
              <a:t>Було висловлено ряд конкретних зауважень і рекомендацій експертної групи, робота над усуненням яких тривала ще 2 місяці</a:t>
            </a:r>
          </a:p>
          <a:p>
            <a:pPr>
              <a:buFont typeface="Wingdings" pitchFamily="2" charset="2"/>
              <a:buChar char="v"/>
            </a:pPr>
            <a:endParaRPr lang="uk-UA" sz="3600" dirty="0" smtClean="0"/>
          </a:p>
          <a:p>
            <a:endParaRPr lang="uk-U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duan.edu.ua/uploads/zeva2016/16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799" y="0"/>
            <a:ext cx="5410201" cy="67272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0960" y="185057"/>
            <a:ext cx="621578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18 </a:t>
            </a:r>
            <a:r>
              <a:rPr lang="ru-RU" sz="3200" dirty="0" err="1" smtClean="0"/>
              <a:t>липня</a:t>
            </a:r>
            <a:r>
              <a:rPr lang="ru-RU" sz="3200" dirty="0" smtClean="0"/>
              <a:t> 2016 </a:t>
            </a:r>
            <a:r>
              <a:rPr lang="ru-RU" sz="3200" dirty="0" err="1" smtClean="0"/>
              <a:t>р</a:t>
            </a:r>
            <a:r>
              <a:rPr lang="uk-UA" sz="3200" dirty="0" smtClean="0"/>
              <a:t> на засіданні </a:t>
            </a:r>
            <a:r>
              <a:rPr lang="uk-UA" sz="3200" b="1" dirty="0" smtClean="0"/>
              <a:t>Комісії з міжнародних справ</a:t>
            </a:r>
            <a:r>
              <a:rPr lang="uk-UA" sz="3200" dirty="0" smtClean="0"/>
              <a:t> </a:t>
            </a:r>
            <a:r>
              <a:rPr lang="uk-UA" sz="3200" b="1" dirty="0" err="1" smtClean="0"/>
              <a:t>ZEvA</a:t>
            </a:r>
            <a:r>
              <a:rPr lang="uk-UA" sz="3200" b="1" dirty="0" smtClean="0"/>
              <a:t> </a:t>
            </a:r>
            <a:r>
              <a:rPr lang="uk-UA" sz="3200" dirty="0" smtClean="0"/>
              <a:t>було прийняте рішення про</a:t>
            </a:r>
            <a:r>
              <a:rPr lang="uk-UA" sz="3200" b="1" dirty="0" smtClean="0"/>
              <a:t> міжнародну акредитацію 11 бакалаврських та 14 магістерських освітніх програм Університету імені Альфреда Нобеля, </a:t>
            </a:r>
            <a:r>
              <a:rPr lang="uk-UA" sz="3200" dirty="0" smtClean="0"/>
              <a:t>тобто про повну їх відповідність європейським та міжнародним стандартам якості вищої освіти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2" y="838200"/>
            <a:ext cx="10297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</a:t>
            </a:r>
            <a:r>
              <a:rPr lang="uk-UA" sz="3200" dirty="0" err="1" smtClean="0"/>
              <a:t>“Знак</a:t>
            </a:r>
            <a:r>
              <a:rPr lang="uk-UA" sz="3200" dirty="0" smtClean="0"/>
              <a:t> </a:t>
            </a:r>
            <a:r>
              <a:rPr lang="uk-UA" sz="3200" dirty="0" err="1" smtClean="0"/>
              <a:t>якості”</a:t>
            </a:r>
            <a:r>
              <a:rPr lang="uk-UA" sz="3200" dirty="0" smtClean="0"/>
              <a:t> (</a:t>
            </a:r>
            <a:r>
              <a:rPr lang="en-US" sz="3200" dirty="0" smtClean="0"/>
              <a:t>Quality Seal)</a:t>
            </a:r>
            <a:r>
              <a:rPr lang="uk-UA" sz="3200" dirty="0" smtClean="0"/>
              <a:t>, що надається агентством </a:t>
            </a:r>
            <a:r>
              <a:rPr lang="uk-UA" sz="3200" dirty="0" err="1" smtClean="0"/>
              <a:t>ZevA</a:t>
            </a:r>
            <a:r>
              <a:rPr lang="uk-UA" sz="3200" dirty="0" smtClean="0"/>
              <a:t>, свідчить про конкурентну</a:t>
            </a:r>
          </a:p>
          <a:p>
            <a:r>
              <a:rPr lang="uk-UA" sz="3200" dirty="0" smtClean="0"/>
              <a:t>перевагу Університету імені Альфреда Нобеля</a:t>
            </a:r>
          </a:p>
          <a:p>
            <a:r>
              <a:rPr lang="uk-UA" sz="3200" dirty="0" smtClean="0"/>
              <a:t>на ринку вищої освіти</a:t>
            </a:r>
          </a:p>
          <a:p>
            <a:pPr>
              <a:buFont typeface="Wingdings" pitchFamily="2" charset="2"/>
              <a:buChar char="Ø"/>
            </a:pPr>
            <a:endParaRPr lang="uk-UA" sz="3200" dirty="0" smtClean="0"/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Рекомендації, надані кваліфікованими експертами, визначать стратегічні цілі та напрямки подальшого розвитку Університету на шляху інтеграції у Європейський освітній простір</a:t>
            </a:r>
            <a:endParaRPr lang="uk-UA" sz="3200" dirty="0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8390" y="176211"/>
            <a:ext cx="2685488" cy="22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255" y="536138"/>
            <a:ext cx="106571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uk-UA" sz="3600" dirty="0" smtClean="0"/>
          </a:p>
          <a:p>
            <a:pPr>
              <a:buFont typeface="Wingdings" pitchFamily="2" charset="2"/>
              <a:buChar char="v"/>
            </a:pPr>
            <a:endParaRPr lang="uk-UA" sz="3600" dirty="0" smtClean="0"/>
          </a:p>
          <a:p>
            <a:pPr>
              <a:buFont typeface="Wingdings" pitchFamily="2" charset="2"/>
              <a:buChar char="v"/>
            </a:pPr>
            <a:endParaRPr lang="uk-UA" sz="3600" dirty="0" smtClean="0"/>
          </a:p>
          <a:p>
            <a:pPr>
              <a:buFont typeface="Wingdings" pitchFamily="2" charset="2"/>
              <a:buChar char="v"/>
            </a:pPr>
            <a:endParaRPr lang="uk-UA" sz="3600" dirty="0" smtClean="0"/>
          </a:p>
          <a:p>
            <a:pPr>
              <a:buFont typeface="Wingdings" pitchFamily="2" charset="2"/>
              <a:buChar char="v"/>
            </a:pPr>
            <a:r>
              <a:rPr lang="uk-UA" sz="4800" dirty="0" smtClean="0"/>
              <a:t>ДЯКУЮ ЗА УВАГУ!</a:t>
            </a:r>
          </a:p>
          <a:p>
            <a:endParaRPr lang="uk-UA" sz="3600" dirty="0" smtClean="0"/>
          </a:p>
          <a:p>
            <a:endParaRPr lang="uk-UA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DB2645-DA36-4038-B207-5A773010574A}"/>
              </a:ext>
            </a:extLst>
          </p:cNvPr>
          <p:cNvSpPr/>
          <p:nvPr/>
        </p:nvSpPr>
        <p:spPr>
          <a:xfrm>
            <a:off x="398033" y="511629"/>
            <a:ext cx="10781596" cy="695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Університет імені Альфреда Нобеля в 2016 році</a:t>
            </a:r>
          </a:p>
          <a:p>
            <a:endParaRPr lang="uk-UA" sz="2800" dirty="0" smtClean="0"/>
          </a:p>
          <a:p>
            <a:pPr>
              <a:buFont typeface="Wingdings" pitchFamily="2" charset="2"/>
              <a:buChar char="q"/>
            </a:pPr>
            <a:r>
              <a:rPr lang="uk-UA" sz="2800" dirty="0" smtClean="0"/>
              <a:t>успішно пройшов процедуру акредитації Центральним агентством з оцінювання та акредитації </a:t>
            </a:r>
            <a:r>
              <a:rPr lang="en-US" sz="2800" b="1" dirty="0" err="1" smtClean="0"/>
              <a:t>ZEvA</a:t>
            </a:r>
            <a:r>
              <a:rPr lang="uk-UA" sz="2800" b="1" dirty="0" smtClean="0"/>
              <a:t>, Ганновер (Німеччина)</a:t>
            </a:r>
          </a:p>
          <a:p>
            <a:pPr>
              <a:buFont typeface="Wingdings" pitchFamily="2" charset="2"/>
              <a:buChar char="q"/>
            </a:pPr>
            <a:endParaRPr lang="uk-UA" sz="2800" dirty="0" smtClean="0"/>
          </a:p>
          <a:p>
            <a:pPr>
              <a:buFont typeface="Wingdings" pitchFamily="2" charset="2"/>
              <a:buChar char="q"/>
            </a:pPr>
            <a:r>
              <a:rPr lang="uk-UA" sz="2800" dirty="0" smtClean="0"/>
              <a:t>став першим і єдиним в Україні вищим навчальним закладом, який провів процедуру міжнародної акредитації за повним циклом навчання й акредитував усі свої освітні програми за європейськими стандартами і критеріями </a:t>
            </a:r>
          </a:p>
          <a:p>
            <a:r>
              <a:rPr lang="uk-UA" sz="2800" b="1" dirty="0" smtClean="0"/>
              <a:t> </a:t>
            </a:r>
          </a:p>
          <a:p>
            <a:r>
              <a:rPr lang="uk-UA" sz="2800" b="1" dirty="0" smtClean="0"/>
              <a:t>Акредитацію, підтверджену міжнародними сертифікатами, отримали 11 бакалаврських та 14 магістерських програм</a:t>
            </a:r>
          </a:p>
          <a:p>
            <a:endParaRPr lang="uk-UA" sz="2800" b="1" dirty="0" smtClean="0"/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3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47989E-D79B-47F3-AD07-DE4638953745}"/>
              </a:ext>
            </a:extLst>
          </p:cNvPr>
          <p:cNvSpPr/>
          <p:nvPr/>
        </p:nvSpPr>
        <p:spPr>
          <a:xfrm>
            <a:off x="843450" y="185058"/>
            <a:ext cx="10836921" cy="618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</a:pPr>
            <a:r>
              <a:rPr lang="uk-UA" sz="2800" b="1" dirty="0" smtClean="0"/>
              <a:t>Агентство оцінювання якості вищої освіти </a:t>
            </a:r>
            <a:r>
              <a:rPr lang="en-US" sz="2800" b="1" dirty="0" smtClean="0"/>
              <a:t>- Central Evaluation Agency - </a:t>
            </a:r>
            <a:r>
              <a:rPr lang="uk-UA" sz="2800" b="1" dirty="0" smtClean="0"/>
              <a:t>Z</a:t>
            </a:r>
            <a:r>
              <a:rPr lang="en-US" sz="2800" b="1" dirty="0" err="1" smtClean="0"/>
              <a:t>Ev</a:t>
            </a:r>
            <a:r>
              <a:rPr lang="uk-UA" sz="2800" b="1" dirty="0" smtClean="0"/>
              <a:t>A, Ганновер (Німеччина) </a:t>
            </a:r>
          </a:p>
          <a:p>
            <a:pPr indent="449580" algn="ctr">
              <a:lnSpc>
                <a:spcPct val="107000"/>
              </a:lnSpc>
            </a:pPr>
            <a:r>
              <a:rPr lang="en-US" sz="2800" b="1" dirty="0" smtClean="0"/>
              <a:t>https://www.zeva.org/</a:t>
            </a:r>
            <a:endParaRPr lang="uk-UA" sz="2800" b="1" dirty="0" smtClean="0"/>
          </a:p>
          <a:p>
            <a:pPr indent="449580">
              <a:lnSpc>
                <a:spcPct val="107000"/>
              </a:lnSpc>
              <a:buFont typeface="Wingdings" pitchFamily="2" charset="2"/>
              <a:buChar char="v"/>
            </a:pPr>
            <a:r>
              <a:rPr lang="uk-UA" sz="2600" dirty="0" smtClean="0"/>
              <a:t>     з 1995 р. працює в міжнародному освітньому просторі</a:t>
            </a:r>
            <a:endParaRPr lang="en-US" sz="2600" dirty="0" smtClean="0"/>
          </a:p>
          <a:p>
            <a:pPr indent="449580">
              <a:lnSpc>
                <a:spcPct val="107000"/>
              </a:lnSpc>
              <a:buFont typeface="Wingdings" pitchFamily="2" charset="2"/>
              <a:buChar char="v"/>
            </a:pPr>
            <a:r>
              <a:rPr lang="uk-UA" sz="2600" dirty="0" smtClean="0"/>
              <a:t>     Є одним із засновників </a:t>
            </a:r>
            <a:r>
              <a:rPr lang="uk-UA" sz="2600" b="1" dirty="0" smtClean="0"/>
              <a:t>Європейського консорціуму з акредитації у вищій освіті (ECA)</a:t>
            </a:r>
            <a:r>
              <a:rPr lang="uk-UA" sz="2600" dirty="0" smtClean="0"/>
              <a:t>, </a:t>
            </a:r>
            <a:r>
              <a:rPr lang="uk-UA" sz="2600" b="1" dirty="0" smtClean="0"/>
              <a:t>Європейської асоціації із забезпечення якості вищої освіти (ENQA) </a:t>
            </a:r>
            <a:r>
              <a:rPr lang="uk-UA" sz="2600" dirty="0" smtClean="0"/>
              <a:t>та </a:t>
            </a:r>
            <a:r>
              <a:rPr lang="uk-UA" sz="2600" b="1" dirty="0" smtClean="0"/>
              <a:t>Спільної ініціативи з якості (JQI)</a:t>
            </a:r>
            <a:r>
              <a:rPr lang="uk-UA" sz="2600" dirty="0" smtClean="0"/>
              <a:t>. Включено до </a:t>
            </a:r>
            <a:r>
              <a:rPr lang="uk-UA" sz="2600" b="1" dirty="0" smtClean="0"/>
              <a:t>Європейського реєстру з забезпечення якості вищої освіти (EQAR)</a:t>
            </a:r>
          </a:p>
          <a:p>
            <a:pPr indent="449580">
              <a:lnSpc>
                <a:spcPct val="107000"/>
              </a:lnSpc>
              <a:buFont typeface="Wingdings" pitchFamily="2" charset="2"/>
              <a:buChar char="v"/>
            </a:pPr>
            <a:r>
              <a:rPr lang="uk-UA" sz="2600" dirty="0" smtClean="0"/>
              <a:t>     Виконання проектів, пов’язаних із забезпеченням якості освіти шляхом </a:t>
            </a:r>
            <a:r>
              <a:rPr lang="uk-UA" sz="2600" b="1" dirty="0" smtClean="0"/>
              <a:t>зовнішнього оцінювання, акредитації і сертифікації освітніх програм в Європі та за її межами</a:t>
            </a:r>
          </a:p>
          <a:p>
            <a:pPr indent="449580">
              <a:lnSpc>
                <a:spcPct val="107000"/>
              </a:lnSpc>
              <a:buFont typeface="Wingdings" pitchFamily="2" charset="2"/>
              <a:buChar char="v"/>
            </a:pPr>
            <a:r>
              <a:rPr lang="uk-UA" sz="2600" dirty="0" smtClean="0"/>
              <a:t>      Забезпечує </a:t>
            </a:r>
            <a:r>
              <a:rPr lang="uk-UA" sz="2600" b="1" dirty="0" smtClean="0"/>
              <a:t>всебічну консультаційну підтримку ЗВО </a:t>
            </a:r>
            <a:r>
              <a:rPr lang="uk-UA" sz="2600" dirty="0" smtClean="0"/>
              <a:t>на протязі всієї процедури оцінювання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9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5" y="936172"/>
            <a:ext cx="105591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       Методи і критерії оцінювання, що використовує Z</a:t>
            </a:r>
            <a:r>
              <a:rPr lang="en-US" sz="3200" dirty="0" smtClean="0"/>
              <a:t>E</a:t>
            </a:r>
            <a:r>
              <a:rPr lang="uk-UA" sz="3200" dirty="0" err="1" smtClean="0"/>
              <a:t>vA</a:t>
            </a:r>
            <a:r>
              <a:rPr lang="uk-UA" sz="3200" dirty="0" smtClean="0"/>
              <a:t>, базуються на </a:t>
            </a:r>
            <a:r>
              <a:rPr lang="uk-UA" sz="3200" b="1" dirty="0" smtClean="0"/>
              <a:t>загальноєвропейських стандартах і рекомендаціях щодо забезпечення якості вищої освіти</a:t>
            </a:r>
            <a:r>
              <a:rPr lang="en-US" sz="3200" b="1" dirty="0" smtClean="0"/>
              <a:t> (Standards and Guidelines for Quality Assurance in the European Higher Education Area, ESG)</a:t>
            </a:r>
            <a:r>
              <a:rPr lang="uk-UA" sz="3200" dirty="0" smtClean="0"/>
              <a:t>, які також отримали поширення у ЗВО за межами Європи</a:t>
            </a:r>
          </a:p>
          <a:p>
            <a:pPr eaLnBrk="0" hangingPunct="0">
              <a:buFont typeface="Wingdings" pitchFamily="2" charset="2"/>
              <a:buChar char="Ø"/>
            </a:pPr>
            <a:endParaRPr lang="uk-UA" sz="3200" dirty="0" smtClean="0"/>
          </a:p>
          <a:p>
            <a:pPr eaLnBrk="0" hangingPunct="0">
              <a:buFont typeface="Wingdings" pitchFamily="2" charset="2"/>
              <a:buChar char="Ø"/>
            </a:pPr>
            <a:r>
              <a:rPr lang="uk-UA" sz="3200" dirty="0" smtClean="0"/>
              <a:t>       Політика агентства полягає в тому, щоб здійснювати контроль за дотримуванням існуючих міжнародно-визнаних стандартів</a:t>
            </a:r>
            <a:endParaRPr lang="uk-UA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6E10AA-362B-43C5-A301-B8943374129A}"/>
              </a:ext>
            </a:extLst>
          </p:cNvPr>
          <p:cNvSpPr/>
          <p:nvPr/>
        </p:nvSpPr>
        <p:spPr>
          <a:xfrm>
            <a:off x="217714" y="308002"/>
            <a:ext cx="11451771" cy="713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uk-UA" sz="3200" dirty="0" smtClean="0"/>
              <a:t>Підготовка Університету до міжнародної акредитації тривала більше ніж півтори роки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3200" dirty="0" smtClean="0"/>
              <a:t>                У відповідності до вимог було підготовлено </a:t>
            </a:r>
            <a:r>
              <a:rPr lang="uk-UA" sz="3200" b="1" dirty="0" err="1" smtClean="0"/>
              <a:t>Звіт-</a:t>
            </a:r>
            <a:r>
              <a:rPr lang="en-US" sz="3200" b="1" dirty="0" smtClean="0"/>
              <a:t>c</a:t>
            </a:r>
            <a:r>
              <a:rPr lang="uk-UA" sz="3200" b="1" dirty="0" err="1" smtClean="0"/>
              <a:t>амоаналіз</a:t>
            </a:r>
            <a:r>
              <a:rPr lang="uk-UA" sz="3200" b="1" dirty="0" smtClean="0"/>
              <a:t> (</a:t>
            </a:r>
            <a:r>
              <a:rPr lang="en-US" sz="3200" b="1" dirty="0" smtClean="0"/>
              <a:t>Self evaluation report</a:t>
            </a:r>
            <a:r>
              <a:rPr lang="uk-UA" sz="3200" b="1" dirty="0" smtClean="0"/>
              <a:t>) у складі </a:t>
            </a:r>
            <a:r>
              <a:rPr lang="uk-UA" sz="3200" dirty="0" smtClean="0"/>
              <a:t>:</a:t>
            </a:r>
          </a:p>
          <a:p>
            <a:pPr marL="971550" lvl="1" indent="-514350" algn="just">
              <a:lnSpc>
                <a:spcPct val="107000"/>
              </a:lnSpc>
              <a:buAutoNum type="arabicPeriod"/>
            </a:pPr>
            <a:r>
              <a:rPr lang="uk-UA" sz="2400" dirty="0" smtClean="0"/>
              <a:t>Загальна інформація про Університет (історія, місія, стратегія розвитку, структура Університету, система забезпечення якості, професорсько-викладацький склад -  відбір, чисельність і склад, професійний розвиток, наукова активність, ресурси та інфраструктура, студенти -  самоврядування, система вступу та зарахування на навчання)  </a:t>
            </a:r>
          </a:p>
          <a:p>
            <a:pPr marL="971550" lvl="1" indent="-514350" algn="just">
              <a:lnSpc>
                <a:spcPct val="107000"/>
              </a:lnSpc>
              <a:buAutoNum type="arabicPeriod"/>
            </a:pPr>
            <a:r>
              <a:rPr lang="uk-UA" sz="2400" dirty="0" smtClean="0"/>
              <a:t>Статистичні дані щодо контингенту студентів</a:t>
            </a:r>
          </a:p>
          <a:p>
            <a:pPr marL="971550" lvl="1" indent="-514350" algn="just">
              <a:lnSpc>
                <a:spcPct val="107000"/>
              </a:lnSpc>
              <a:buAutoNum type="arabicPeriod"/>
            </a:pPr>
            <a:r>
              <a:rPr lang="uk-UA" sz="2400" dirty="0" smtClean="0"/>
              <a:t>Дані щодо всіх 25 освітніх програм за структурою: опис і структура програми, каталоги курсів, статистичні  дані і </a:t>
            </a:r>
            <a:r>
              <a:rPr lang="en-US" sz="2400" dirty="0" smtClean="0"/>
              <a:t>CV</a:t>
            </a:r>
            <a:r>
              <a:rPr lang="uk-UA" sz="2400" dirty="0" smtClean="0"/>
              <a:t> професорсько-викладацького складу, додаток до диплома (</a:t>
            </a:r>
            <a:r>
              <a:rPr lang="en-US" sz="2400" dirty="0" smtClean="0"/>
              <a:t>Diploma Supplement)</a:t>
            </a:r>
            <a:endParaRPr lang="uk-UA" sz="2400" dirty="0" smtClean="0"/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  <a:buAutoNum type="arabicPeriod" startAt="3"/>
            </a:pPr>
            <a:endParaRPr lang="uk-UA" sz="3200" dirty="0" smtClean="0"/>
          </a:p>
          <a:p>
            <a:pPr marL="1257300" lvl="2" indent="-342900" algn="just">
              <a:lnSpc>
                <a:spcPct val="107000"/>
              </a:lnSpc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6E10AA-362B-43C5-A301-B8943374129A}"/>
              </a:ext>
            </a:extLst>
          </p:cNvPr>
          <p:cNvSpPr/>
          <p:nvPr/>
        </p:nvSpPr>
        <p:spPr>
          <a:xfrm>
            <a:off x="217714" y="308002"/>
            <a:ext cx="11451771" cy="872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spcAft>
                <a:spcPts val="0"/>
              </a:spcAft>
              <a:buAutoNum type="arabicPeriod" startAt="3"/>
            </a:pPr>
            <a:r>
              <a:rPr lang="uk-UA" sz="2400" dirty="0" smtClean="0"/>
              <a:t>В описі кожної програми та в каталогах курсів особливу увагу було приділено результатам навчання </a:t>
            </a:r>
            <a:r>
              <a:rPr lang="en-US" sz="2400" dirty="0" smtClean="0"/>
              <a:t>(Intended Learning Outcomes)</a:t>
            </a:r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/>
              <a:t>Каталоги курсів містили таку інформацію :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Назва курсу /  модуля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Семестр,  тривалість вивчення (кількість тижнів)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Кількість кредитів ЄКТС, тип курсу: </a:t>
            </a:r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язковий</a:t>
            </a:r>
            <a:r>
              <a:rPr lang="uk-UA" sz="2400" dirty="0" smtClean="0"/>
              <a:t> чи вибірковий</a:t>
            </a:r>
            <a:endParaRPr lang="en-US" sz="2400" dirty="0" smtClean="0"/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Викладач (координатор курсу)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Навчальне навантаження студента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Цілі курсу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Результати вивчення курсу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Методи викладання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Форми контролю і оцінювання (поточний контроль, фінальний контроль)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Система оцінювання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smtClean="0"/>
              <a:t>Зміст курсу (основні теми)</a:t>
            </a:r>
          </a:p>
          <a:p>
            <a:pPr marL="971550" lvl="1" indent="-514350" algn="just">
              <a:lnSpc>
                <a:spcPct val="107000"/>
              </a:lnSpc>
            </a:pPr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язкова</a:t>
            </a:r>
            <a:r>
              <a:rPr lang="uk-UA" sz="2400" dirty="0" smtClean="0"/>
              <a:t> та рекомендована література</a:t>
            </a:r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/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/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/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</a:pPr>
            <a:endParaRPr lang="uk-UA" sz="2400" dirty="0" smtClean="0"/>
          </a:p>
          <a:p>
            <a:pPr marL="514350" lvl="0" indent="-514350" algn="just">
              <a:lnSpc>
                <a:spcPct val="107000"/>
              </a:lnSpc>
              <a:spcAft>
                <a:spcPts val="0"/>
              </a:spcAft>
            </a:pPr>
            <a:endParaRPr lang="uk-UA" sz="3200" dirty="0" smtClean="0"/>
          </a:p>
          <a:p>
            <a:pPr marL="1257300" lvl="2" indent="-342900" algn="just">
              <a:lnSpc>
                <a:spcPct val="107000"/>
              </a:lnSpc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6E10AA-362B-43C5-A301-B8943374129A}"/>
              </a:ext>
            </a:extLst>
          </p:cNvPr>
          <p:cNvSpPr/>
          <p:nvPr/>
        </p:nvSpPr>
        <p:spPr>
          <a:xfrm>
            <a:off x="217714" y="308002"/>
            <a:ext cx="11451771" cy="560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uk-UA" sz="3200" dirty="0" smtClean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3200" dirty="0" smtClean="0"/>
              <a:t>Візит експертів відбувся в квітні 2016 р.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Зовнішнє оцінювання здійснювала група експертів у складі 9 осіб:</a:t>
            </a:r>
          </a:p>
          <a:p>
            <a:pPr lvl="2">
              <a:buFont typeface="Wingdings" pitchFamily="2" charset="2"/>
              <a:buChar char="v"/>
            </a:pPr>
            <a:r>
              <a:rPr lang="uk-UA" sz="2800" dirty="0" smtClean="0"/>
              <a:t>Професори з Німеччини, які представляли Рейнську Вищу школу прикладних наук (м. Кельн), Вищу педагогічну школу міста </a:t>
            </a:r>
            <a:r>
              <a:rPr lang="uk-UA" sz="2800" dirty="0" err="1" smtClean="0"/>
              <a:t>Людвігсбург</a:t>
            </a:r>
            <a:r>
              <a:rPr lang="uk-UA" sz="2800" dirty="0" smtClean="0"/>
              <a:t>, Державний університет прикладних наук у </a:t>
            </a:r>
            <a:r>
              <a:rPr lang="uk-UA" sz="2800" dirty="0" err="1" smtClean="0"/>
              <a:t>Людвігсхафені-на-Рейні</a:t>
            </a:r>
            <a:r>
              <a:rPr lang="uk-UA" sz="2800" dirty="0" smtClean="0"/>
              <a:t>, університети </a:t>
            </a:r>
            <a:r>
              <a:rPr lang="uk-UA" sz="2800" dirty="0" err="1" smtClean="0"/>
              <a:t>Гайдельберга</a:t>
            </a:r>
            <a:r>
              <a:rPr lang="uk-UA" sz="2800" dirty="0" smtClean="0"/>
              <a:t>, Гамбурга, </a:t>
            </a:r>
            <a:r>
              <a:rPr lang="uk-UA" sz="2800" dirty="0" err="1" smtClean="0"/>
              <a:t>Регенсбурга</a:t>
            </a:r>
            <a:r>
              <a:rPr lang="uk-UA" sz="2800" dirty="0" smtClean="0"/>
              <a:t>, а також Європейський університет </a:t>
            </a:r>
            <a:r>
              <a:rPr lang="uk-UA" sz="2800" dirty="0" err="1" smtClean="0"/>
              <a:t>Віадріна</a:t>
            </a:r>
            <a:r>
              <a:rPr lang="uk-UA" sz="2800" dirty="0" smtClean="0"/>
              <a:t> у м. Франкфурт-на-Одері. </a:t>
            </a:r>
          </a:p>
          <a:p>
            <a:pPr lvl="2">
              <a:buFont typeface="Wingdings" pitchFamily="2" charset="2"/>
              <a:buChar char="v"/>
            </a:pPr>
            <a:r>
              <a:rPr lang="uk-UA" sz="2800" dirty="0" smtClean="0"/>
              <a:t>Представники роботодавців та студентських кіл. </a:t>
            </a:r>
          </a:p>
          <a:p>
            <a:pPr marL="1257300" lvl="2" indent="-342900" algn="just">
              <a:lnSpc>
                <a:spcPct val="107000"/>
              </a:lnSpc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48274" y="141514"/>
            <a:ext cx="11329259" cy="1665515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accent4"/>
              </a:solidFill>
            </a:endParaRPr>
          </a:p>
        </p:txBody>
      </p:sp>
      <p:pic>
        <p:nvPicPr>
          <p:cNvPr id="1945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1304" y="197982"/>
            <a:ext cx="2685488" cy="22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265" y="957943"/>
            <a:ext cx="7094764" cy="48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571" y="370114"/>
            <a:ext cx="107659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Експерти проаналізували матеріали звіту з самоаналізу, а саме: </a:t>
            </a:r>
          </a:p>
          <a:p>
            <a:endParaRPr lang="uk-UA" sz="2800" dirty="0" smtClean="0"/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стратегію розвитку Університету,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зміст викладання та навчання за усіма освітніми програмами,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 професорсько-викладацький склад,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види співпраці – міжнародну, з бізнесом тощо,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загальні цілі та подальші перспективи,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інфраструктуру та обладнання,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організаційні та управлінські аспекти, </a:t>
            </a:r>
          </a:p>
          <a:p>
            <a:pPr lvl="2">
              <a:buFont typeface="Wingdings" pitchFamily="2" charset="2"/>
              <a:buChar char="Ø"/>
            </a:pPr>
            <a:r>
              <a:rPr lang="uk-UA" sz="2800" dirty="0" smtClean="0"/>
              <a:t>систему забезпечення якості. </a:t>
            </a:r>
          </a:p>
          <a:p>
            <a:pPr lvl="2">
              <a:buFont typeface="Wingdings" pitchFamily="2" charset="2"/>
              <a:buChar char="Ø"/>
            </a:pPr>
            <a:endParaRPr lang="uk-UA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488</TotalTime>
  <Words>814</Words>
  <Application>Microsoft Office PowerPoint</Application>
  <PresentationFormat>Широкоэкранный</PresentationFormat>
  <Paragraphs>91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Досвід міжнародної акредитації Університету імені Альфреда Нобеля в агентстві ZEvA, Ганновер (Німеччина)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виконання стратегічних завдань на 2017/2018 н.р. кафедрою прикладної лінгвістики та методики навчання іноземних мов.  Доповідає: Тарнопольський О.Б.</dc:title>
  <dc:creator>Admin</dc:creator>
  <cp:lastModifiedBy>Пользователь</cp:lastModifiedBy>
  <cp:revision>84</cp:revision>
  <dcterms:created xsi:type="dcterms:W3CDTF">2018-03-21T18:34:40Z</dcterms:created>
  <dcterms:modified xsi:type="dcterms:W3CDTF">2019-11-07T15:25:26Z</dcterms:modified>
</cp:coreProperties>
</file>