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86" r:id="rId2"/>
    <p:sldId id="288" r:id="rId3"/>
    <p:sldId id="263" r:id="rId4"/>
    <p:sldId id="277" r:id="rId5"/>
    <p:sldId id="276" r:id="rId6"/>
    <p:sldId id="294" r:id="rId7"/>
    <p:sldId id="290" r:id="rId8"/>
    <p:sldId id="291" r:id="rId9"/>
    <p:sldId id="292" r:id="rId10"/>
    <p:sldId id="293" r:id="rId11"/>
    <p:sldId id="258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4" r:id="rId21"/>
    <p:sldId id="265" r:id="rId22"/>
    <p:sldId id="262" r:id="rId23"/>
    <p:sldId id="259" r:id="rId24"/>
    <p:sldId id="270" r:id="rId25"/>
    <p:sldId id="27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66" d="100"/>
          <a:sy n="66" d="100"/>
        </p:scale>
        <p:origin x="-96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1AFD-0343-4206-A96D-F2E3735D78E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7540-E26D-49CC-85A1-AC854AAFD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6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CF62-910C-4E62-8A24-FD41CC94D94D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0D33-A21B-46CB-9128-A419A68DF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EF5B-71F7-4526-8B05-90E8A1353F16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1C63-C7B8-4192-B9E7-2AEACAB4C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7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2C0A9D1D-DDE2-41CC-B0F2-D98F52260475}" type="datetimeFigureOut">
              <a:rPr lang="ru-RU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691BF7A-7AEB-43E5-8167-1C868B649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1C1C-1100-4A49-8069-14EC967CD02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D6DB-4276-4B82-B693-8C6D22BC03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9AC4-C8FA-4621-9061-8B235F21DC78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EF7B-6C77-48E7-B2BC-21FDE3ECB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0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4DBC-4EF8-4C85-B3B9-F10873BFDE3A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C72-61DF-4742-8FDB-70F8816CDB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7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7D86-EF39-4C0E-9859-94CA08C5D6CF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9AA-024E-47DC-BDB1-B38C01679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9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2C05-C76D-49D7-A146-0A7142C94469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28D0-60F2-49E6-ADE7-895BA5E13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2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AEDD-31D7-497D-A55C-40E128EE39F8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FAE1-680A-4879-AE75-C75F7E1EEC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5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C975-D1F0-4944-B6F7-893D88DD68A8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F423-87E1-4F6D-B545-83FE358D0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7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AA0-8BEE-4895-AAAC-CBAD636E132D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A75-F57C-4A0E-90A9-3F2E357A8D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8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F63E-07F5-48F1-A7FF-A65D99C73F1A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1835-5477-44EA-9B74-6BB06006D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556-18" TargetMode="External"/><Relationship Id="rId2" Type="http://schemas.openxmlformats.org/officeDocument/2006/relationships/hyperlink" Target="https://zakon.rada.gov.ua/laws/show/2145-19#Te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.vnu.edu.ua/wp-content/uploads/2020/11/Kodeks-akademichnoyi-dobrochesnosti.pdf" TargetMode="External"/><Relationship Id="rId4" Type="http://schemas.openxmlformats.org/officeDocument/2006/relationships/hyperlink" Target="https://zakon.rada.gov.ua/rada/show/v-650729-18#Tex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Jcxj_QdA1ly9qAjS7ur_TQ" TargetMode="External"/><Relationship Id="rId7" Type="http://schemas.openxmlformats.org/officeDocument/2006/relationships/hyperlink" Target="http://www.hopkinsmedicine.org/som/faculty/policies/facultypolicies/responsible_conduct.html" TargetMode="External"/><Relationship Id="rId2" Type="http://schemas.openxmlformats.org/officeDocument/2006/relationships/hyperlink" Target="https://www.youtube.com/channel/UC9c5TDYVD_NIjiNcqZCGcdQ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opbox.com/s/bp9cafvckt899rz/Ethics_in_Research%26Publication_download.pdf?dl=0" TargetMode="External"/><Relationship Id="rId5" Type="http://schemas.openxmlformats.org/officeDocument/2006/relationships/hyperlink" Target="https://www.researchgate.net/publication/341203990_Akademicni_studii_navcalno-metodicnij_posibnik" TargetMode="External"/><Relationship Id="rId4" Type="http://schemas.openxmlformats.org/officeDocument/2006/relationships/hyperlink" Target="https://www.univer.kharkov.ua/images/redactor/news/2016-09-07/chesnist_osnova_rozvitk_Univer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dirty="0"/>
              <a:t>     </a:t>
            </a:r>
          </a:p>
          <a:p>
            <a:pPr algn="ctr">
              <a:buFont typeface="Wingdings" pitchFamily="2" charset="2"/>
              <a:buNone/>
            </a:pPr>
            <a:r>
              <a:rPr lang="uk-UA" b="1" dirty="0" smtClean="0"/>
              <a:t>Академічна  </a:t>
            </a:r>
            <a:r>
              <a:rPr lang="uk-UA" b="1" dirty="0"/>
              <a:t>доброчесність </a:t>
            </a:r>
            <a:endParaRPr lang="uk-UA" b="1" dirty="0" smtClean="0"/>
          </a:p>
          <a:p>
            <a:pPr algn="ctr">
              <a:buFont typeface="Wingdings" pitchFamily="2" charset="2"/>
              <a:buNone/>
            </a:pPr>
            <a:r>
              <a:rPr lang="uk-UA" b="1" dirty="0" smtClean="0"/>
              <a:t>у </a:t>
            </a:r>
            <a:r>
              <a:rPr lang="uk-UA" b="1" dirty="0"/>
              <a:t>навчальному </a:t>
            </a:r>
            <a:r>
              <a:rPr lang="uk-UA" b="1" dirty="0" smtClean="0"/>
              <a:t>закладі</a:t>
            </a:r>
          </a:p>
          <a:p>
            <a:pPr algn="ctr">
              <a:buFont typeface="Wingdings" pitchFamily="2" charset="2"/>
              <a:buNone/>
            </a:pPr>
            <a:endParaRPr lang="uk-UA" sz="2200" dirty="0" smtClean="0"/>
          </a:p>
          <a:p>
            <a:pPr algn="ctr">
              <a:buFont typeface="Wingdings" pitchFamily="2" charset="2"/>
              <a:buNone/>
            </a:pPr>
            <a:r>
              <a:rPr lang="uk-UA" sz="2200" dirty="0" smtClean="0"/>
              <a:t>(Андрій Бояр)</a:t>
            </a:r>
            <a:endParaRPr lang="uk-UA" sz="2200" dirty="0" smtClean="0"/>
          </a:p>
          <a:p>
            <a:pPr algn="ctr">
              <a:buFont typeface="Wingdings" pitchFamily="2" charset="2"/>
              <a:buNone/>
            </a:pPr>
            <a:endParaRPr lang="uk-UA" b="1" dirty="0"/>
          </a:p>
          <a:p>
            <a:pPr algn="ctr">
              <a:buFont typeface="Wingdings" pitchFamily="2" charset="2"/>
              <a:buNone/>
            </a:pPr>
            <a:endParaRPr lang="uk-UA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17032"/>
            <a:ext cx="2194270" cy="23495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194435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5896" y="935321"/>
            <a:ext cx="5184576" cy="49994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l">
              <a:lnSpc>
                <a:spcPct val="150000"/>
              </a:lnSpc>
              <a:spcBef>
                <a:spcPts val="0"/>
              </a:spcBef>
              <a:tabLst>
                <a:tab pos="2522855" algn="l"/>
                <a:tab pos="3115945" algn="l"/>
              </a:tabLst>
            </a:pPr>
            <a:r>
              <a:rPr lang="ru-RU" sz="2400" dirty="0" smtClean="0">
                <a:latin typeface="Century Gothic"/>
                <a:cs typeface="Century Gothic"/>
              </a:rPr>
              <a:t>Бути </a:t>
            </a:r>
            <a:r>
              <a:rPr lang="ru-RU" sz="2400" dirty="0" err="1" smtClean="0">
                <a:latin typeface="Century Gothic"/>
                <a:cs typeface="Century Gothic"/>
              </a:rPr>
              <a:t>в</a:t>
            </a:r>
            <a:r>
              <a:rPr lang="ru-RU" sz="2400" spc="-10" dirty="0" err="1" smtClean="0">
                <a:latin typeface="Century Gothic"/>
                <a:cs typeface="Century Gothic"/>
              </a:rPr>
              <a:t>і</a:t>
            </a:r>
            <a:r>
              <a:rPr lang="ru-RU" sz="2400" dirty="0" err="1" smtClean="0">
                <a:latin typeface="Century Gothic"/>
                <a:cs typeface="Century Gothic"/>
              </a:rPr>
              <a:t>дпов</a:t>
            </a:r>
            <a:r>
              <a:rPr lang="ru-RU" sz="2400" spc="-10" dirty="0" err="1" smtClean="0">
                <a:latin typeface="Century Gothic"/>
                <a:cs typeface="Century Gothic"/>
              </a:rPr>
              <a:t>і</a:t>
            </a:r>
            <a:r>
              <a:rPr lang="ru-RU" sz="2400" dirty="0" err="1" smtClean="0">
                <a:latin typeface="Century Gothic"/>
                <a:cs typeface="Century Gothic"/>
              </a:rPr>
              <a:t>дал</a:t>
            </a:r>
            <a:r>
              <a:rPr lang="ru-RU" sz="2400" spc="5" dirty="0" err="1" smtClean="0">
                <a:latin typeface="Century Gothic"/>
                <a:cs typeface="Century Gothic"/>
              </a:rPr>
              <a:t>ь</a:t>
            </a:r>
            <a:r>
              <a:rPr lang="ru-RU" sz="2400" spc="-5" dirty="0" err="1" smtClean="0">
                <a:latin typeface="Century Gothic"/>
                <a:cs typeface="Century Gothic"/>
              </a:rPr>
              <a:t>ним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– з</a:t>
            </a:r>
            <a:r>
              <a:rPr lang="ru-RU" sz="2400" spc="-10" dirty="0" smtClean="0">
                <a:latin typeface="Century Gothic"/>
                <a:cs typeface="Century Gothic"/>
              </a:rPr>
              <a:t>н</a:t>
            </a:r>
            <a:r>
              <a:rPr lang="ru-RU" sz="2400" spc="-5" dirty="0" smtClean="0">
                <a:latin typeface="Century Gothic"/>
                <a:cs typeface="Century Gothic"/>
              </a:rPr>
              <a:t>а</a:t>
            </a:r>
            <a:r>
              <a:rPr lang="ru-RU" sz="2400" spc="-10" dirty="0" smtClean="0">
                <a:latin typeface="Century Gothic"/>
                <a:cs typeface="Century Gothic"/>
              </a:rPr>
              <a:t>ч</a:t>
            </a:r>
            <a:r>
              <a:rPr lang="ru-RU" sz="2400" spc="-5" dirty="0" smtClean="0">
                <a:latin typeface="Century Gothic"/>
                <a:cs typeface="Century Gothic"/>
              </a:rPr>
              <a:t>и</a:t>
            </a:r>
            <a:r>
              <a:rPr lang="ru-RU" sz="2400" spc="-15" dirty="0" smtClean="0">
                <a:latin typeface="Century Gothic"/>
                <a:cs typeface="Century Gothic"/>
              </a:rPr>
              <a:t>т</a:t>
            </a:r>
            <a:r>
              <a:rPr lang="ru-RU" sz="2400" dirty="0" smtClean="0">
                <a:latin typeface="Century Gothic"/>
                <a:cs typeface="Century Gothic"/>
              </a:rPr>
              <a:t>ь</a:t>
            </a:r>
            <a:br>
              <a:rPr lang="ru-RU" sz="2400" dirty="0" smtClean="0">
                <a:latin typeface="Century Gothic"/>
                <a:cs typeface="Century Gothic"/>
              </a:rPr>
            </a:br>
            <a:r>
              <a:rPr lang="ru-RU" sz="2400" spc="-5" dirty="0" err="1" smtClean="0">
                <a:latin typeface="Century Gothic"/>
                <a:cs typeface="Century Gothic"/>
              </a:rPr>
              <a:t>протистояти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порушенням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dirty="0" err="1" smtClean="0">
                <a:latin typeface="Century Gothic"/>
                <a:cs typeface="Century Gothic"/>
              </a:rPr>
              <a:t>чинити</a:t>
            </a:r>
            <a:r>
              <a:rPr lang="ru-RU" sz="240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опір</a:t>
            </a:r>
            <a:r>
              <a:rPr lang="ru-RU" sz="2400" spc="-5" dirty="0" smtClean="0">
                <a:latin typeface="Century Gothic"/>
                <a:cs typeface="Century Gothic"/>
              </a:rPr>
              <a:t>  н</a:t>
            </a:r>
            <a:r>
              <a:rPr lang="ru-RU" sz="2400" dirty="0" smtClean="0">
                <a:latin typeface="Century Gothic"/>
                <a:cs typeface="Century Gothic"/>
              </a:rPr>
              <a:t>егативн</a:t>
            </a:r>
            <a:r>
              <a:rPr lang="ru-RU" sz="2400" spc="-10" dirty="0" smtClean="0">
                <a:latin typeface="Century Gothic"/>
                <a:cs typeface="Century Gothic"/>
              </a:rPr>
              <a:t>ом</a:t>
            </a:r>
            <a:r>
              <a:rPr lang="ru-RU" sz="2400" dirty="0" smtClean="0">
                <a:latin typeface="Century Gothic"/>
                <a:cs typeface="Century Gothic"/>
              </a:rPr>
              <a:t>у </a:t>
            </a:r>
            <a:r>
              <a:rPr lang="ru-RU" sz="2400" dirty="0" err="1" smtClean="0">
                <a:latin typeface="Century Gothic"/>
                <a:cs typeface="Century Gothic"/>
              </a:rPr>
              <a:t>впливу</a:t>
            </a:r>
            <a:r>
              <a:rPr lang="ru-RU" sz="2400" dirty="0" smtClean="0">
                <a:latin typeface="Century Gothic"/>
                <a:cs typeface="Century Gothic"/>
              </a:rPr>
              <a:t> з бо</a:t>
            </a:r>
            <a:r>
              <a:rPr lang="ru-RU" sz="2400" spc="-15" dirty="0" smtClean="0">
                <a:latin typeface="Century Gothic"/>
                <a:cs typeface="Century Gothic"/>
              </a:rPr>
              <a:t>к</a:t>
            </a:r>
            <a:r>
              <a:rPr lang="ru-RU" sz="2400" dirty="0" smtClean="0">
                <a:latin typeface="Century Gothic"/>
                <a:cs typeface="Century Gothic"/>
              </a:rPr>
              <a:t>у </a:t>
            </a:r>
            <a:r>
              <a:rPr lang="ru-RU" sz="2400" spc="-5" dirty="0" err="1" smtClean="0">
                <a:latin typeface="Century Gothic"/>
                <a:cs typeface="Century Gothic"/>
              </a:rPr>
              <a:t>колег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і </a:t>
            </a:r>
            <a:r>
              <a:rPr lang="ru-RU" sz="2400" dirty="0" err="1" smtClean="0">
                <a:latin typeface="Century Gothic"/>
                <a:cs typeface="Century Gothic"/>
              </a:rPr>
              <a:t>слугувати</a:t>
            </a:r>
            <a:r>
              <a:rPr lang="ru-RU" sz="240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позитивним</a:t>
            </a:r>
            <a:r>
              <a:rPr lang="ru-RU" sz="2400" dirty="0" smtClean="0">
                <a:latin typeface="Century Gothic"/>
                <a:cs typeface="Century Gothic"/>
              </a:rPr>
              <a:t/>
            </a:r>
            <a:br>
              <a:rPr lang="ru-RU" sz="2400" dirty="0" smtClean="0">
                <a:latin typeface="Century Gothic"/>
                <a:cs typeface="Century Gothic"/>
              </a:rPr>
            </a:br>
            <a:r>
              <a:rPr lang="ru-RU" sz="2400" spc="-5" dirty="0" smtClean="0">
                <a:latin typeface="Century Gothic"/>
                <a:cs typeface="Century Gothic"/>
              </a:rPr>
              <a:t>прикладом. </a:t>
            </a:r>
            <a:r>
              <a:rPr lang="ru-RU" sz="2400" spc="-5" dirty="0" err="1" smtClean="0">
                <a:latin typeface="Century Gothic"/>
                <a:cs typeface="Century Gothic"/>
              </a:rPr>
              <a:t>Відповідальні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особи  </a:t>
            </a:r>
            <a:r>
              <a:rPr lang="ru-RU" sz="2400" spc="-5" dirty="0" err="1" smtClean="0">
                <a:latin typeface="Century Gothic"/>
                <a:cs typeface="Century Gothic"/>
              </a:rPr>
              <a:t>мають</a:t>
            </a:r>
            <a:r>
              <a:rPr lang="ru-RU" sz="2400" spc="-5" dirty="0" smtClean="0">
                <a:latin typeface="Century Gothic"/>
                <a:cs typeface="Century Gothic"/>
              </a:rPr>
              <a:t> нести </a:t>
            </a:r>
            <a:r>
              <a:rPr lang="ru-RU" sz="2400" spc="-5" dirty="0" err="1" smtClean="0">
                <a:latin typeface="Century Gothic"/>
                <a:cs typeface="Century Gothic"/>
              </a:rPr>
              <a:t>відповідальність</a:t>
            </a:r>
            <a:r>
              <a:rPr lang="ru-RU" sz="2400" spc="455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за  </a:t>
            </a:r>
            <a:r>
              <a:rPr lang="ru-RU" sz="2400" spc="-5" dirty="0" err="1" smtClean="0">
                <a:latin typeface="Century Gothic"/>
                <a:cs typeface="Century Gothic"/>
              </a:rPr>
              <a:t>свої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err="1" smtClean="0">
                <a:latin typeface="Century Gothic"/>
                <a:cs typeface="Century Gothic"/>
              </a:rPr>
              <a:t>дії</a:t>
            </a:r>
            <a:r>
              <a:rPr lang="ru-RU" sz="2400" dirty="0" smtClean="0">
                <a:latin typeface="Century Gothic"/>
                <a:cs typeface="Century Gothic"/>
              </a:rPr>
              <a:t> та </a:t>
            </a:r>
            <a:r>
              <a:rPr lang="ru-RU" sz="2400" spc="-5" dirty="0" err="1" smtClean="0">
                <a:latin typeface="Century Gothic"/>
                <a:cs typeface="Century Gothic"/>
              </a:rPr>
              <a:t>працювати</a:t>
            </a:r>
            <a:r>
              <a:rPr lang="ru-RU" sz="2400" spc="-5" dirty="0" smtClean="0">
                <a:latin typeface="Century Gothic"/>
                <a:cs typeface="Century Gothic"/>
              </a:rPr>
              <a:t> так,</a:t>
            </a:r>
            <a:r>
              <a:rPr lang="ru-RU" sz="2400" spc="140" dirty="0" smtClean="0">
                <a:latin typeface="Century Gothic"/>
                <a:cs typeface="Century Gothic"/>
              </a:rPr>
              <a:t> </a:t>
            </a:r>
            <a:r>
              <a:rPr lang="ru-RU" sz="2400" dirty="0" err="1" smtClean="0">
                <a:latin typeface="Century Gothic"/>
                <a:cs typeface="Century Gothic"/>
              </a:rPr>
              <a:t>щоб</a:t>
            </a:r>
            <a:r>
              <a:rPr lang="ru-RU" sz="2400" dirty="0" smtClean="0">
                <a:latin typeface="Century Gothic"/>
                <a:cs typeface="Century Gothic"/>
              </a:rPr>
              <a:t/>
            </a:r>
            <a:br>
              <a:rPr lang="ru-RU" sz="2400" dirty="0" smtClean="0">
                <a:latin typeface="Century Gothic"/>
                <a:cs typeface="Century Gothic"/>
              </a:rPr>
            </a:br>
            <a:r>
              <a:rPr lang="ru-RU" sz="2400" spc="-5" dirty="0" err="1" smtClean="0">
                <a:latin typeface="Century Gothic"/>
                <a:cs typeface="Century Gothic"/>
              </a:rPr>
              <a:t>п</a:t>
            </a:r>
            <a:r>
              <a:rPr lang="ru-RU" sz="2400" dirty="0" err="1" smtClean="0">
                <a:latin typeface="Century Gothic"/>
                <a:cs typeface="Century Gothic"/>
              </a:rPr>
              <a:t>е</a:t>
            </a:r>
            <a:r>
              <a:rPr lang="ru-RU" sz="2400" spc="-15" dirty="0" err="1" smtClean="0">
                <a:latin typeface="Century Gothic"/>
                <a:cs typeface="Century Gothic"/>
              </a:rPr>
              <a:t>р</a:t>
            </a:r>
            <a:r>
              <a:rPr lang="ru-RU" sz="2400" spc="-10" dirty="0" err="1" smtClean="0">
                <a:latin typeface="Century Gothic"/>
                <a:cs typeface="Century Gothic"/>
              </a:rPr>
              <a:t>е</a:t>
            </a:r>
            <a:r>
              <a:rPr lang="ru-RU" sz="2400" dirty="0" err="1" smtClean="0">
                <a:latin typeface="Century Gothic"/>
                <a:cs typeface="Century Gothic"/>
              </a:rPr>
              <a:t>шкод</a:t>
            </a:r>
            <a:r>
              <a:rPr lang="ru-RU" sz="2400" spc="-20" dirty="0" err="1" smtClean="0">
                <a:latin typeface="Century Gothic"/>
                <a:cs typeface="Century Gothic"/>
              </a:rPr>
              <a:t>ж</a:t>
            </a:r>
            <a:r>
              <a:rPr lang="ru-RU" sz="2400" spc="-5" dirty="0" err="1" smtClean="0">
                <a:latin typeface="Century Gothic"/>
                <a:cs typeface="Century Gothic"/>
              </a:rPr>
              <a:t>ат</a:t>
            </a:r>
            <a:r>
              <a:rPr lang="ru-RU" sz="2400" dirty="0" err="1" smtClean="0">
                <a:latin typeface="Century Gothic"/>
                <a:cs typeface="Century Gothic"/>
              </a:rPr>
              <a:t>и</a:t>
            </a:r>
            <a:r>
              <a:rPr lang="ru-RU" sz="2400" dirty="0" smtClean="0">
                <a:latin typeface="Century Gothic"/>
                <a:cs typeface="Century Gothic"/>
              </a:rPr>
              <a:t>	і </a:t>
            </a:r>
            <a:r>
              <a:rPr lang="ru-RU" sz="2400" dirty="0" err="1" smtClean="0">
                <a:latin typeface="Century Gothic"/>
                <a:cs typeface="Century Gothic"/>
              </a:rPr>
              <a:t>запобігати</a:t>
            </a:r>
            <a:r>
              <a:rPr lang="ru-RU" sz="2400" dirty="0" smtClean="0">
                <a:latin typeface="Century Gothic"/>
                <a:cs typeface="Century Gothic"/>
              </a:rPr>
              <a:t>  </a:t>
            </a:r>
            <a:r>
              <a:rPr lang="ru-RU" sz="2400" spc="-5" dirty="0" err="1" smtClean="0">
                <a:latin typeface="Century Gothic"/>
                <a:cs typeface="Century Gothic"/>
              </a:rPr>
              <a:t>неправомірній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поведінці</a:t>
            </a:r>
            <a:r>
              <a:rPr lang="ru-RU" sz="2400" spc="-2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інших</a:t>
            </a:r>
            <a:r>
              <a:rPr lang="ru-RU" sz="2400" spc="-5" dirty="0" smtClean="0">
                <a:latin typeface="Century Gothic"/>
                <a:cs typeface="Century Gothic"/>
              </a:rPr>
              <a:t>.</a:t>
            </a:r>
            <a:endParaRPr lang="ru-RU" sz="24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328" y="2180334"/>
            <a:ext cx="3131146" cy="2336801"/>
          </a:xfrm>
          <a:custGeom>
            <a:avLst/>
            <a:gdLst/>
            <a:ahLst/>
            <a:cxnLst/>
            <a:rect l="l" t="t" r="r" b="b"/>
            <a:pathLst>
              <a:path w="5200015" h="2346960">
                <a:moveTo>
                  <a:pt x="0" y="1173479"/>
                </a:moveTo>
                <a:lnTo>
                  <a:pt x="3182" y="1114912"/>
                </a:lnTo>
                <a:lnTo>
                  <a:pt x="12628" y="1057088"/>
                </a:lnTo>
                <a:lnTo>
                  <a:pt x="28191" y="1000074"/>
                </a:lnTo>
                <a:lnTo>
                  <a:pt x="49720" y="943938"/>
                </a:lnTo>
                <a:lnTo>
                  <a:pt x="77067" y="888747"/>
                </a:lnTo>
                <a:lnTo>
                  <a:pt x="110082" y="834568"/>
                </a:lnTo>
                <a:lnTo>
                  <a:pt x="148618" y="781468"/>
                </a:lnTo>
                <a:lnTo>
                  <a:pt x="192524" y="729515"/>
                </a:lnTo>
                <a:lnTo>
                  <a:pt x="241653" y="678776"/>
                </a:lnTo>
                <a:lnTo>
                  <a:pt x="295854" y="629318"/>
                </a:lnTo>
                <a:lnTo>
                  <a:pt x="354979" y="581208"/>
                </a:lnTo>
                <a:lnTo>
                  <a:pt x="386341" y="557680"/>
                </a:lnTo>
                <a:lnTo>
                  <a:pt x="418879" y="534514"/>
                </a:lnTo>
                <a:lnTo>
                  <a:pt x="452573" y="511718"/>
                </a:lnTo>
                <a:lnTo>
                  <a:pt x="487404" y="489302"/>
                </a:lnTo>
                <a:lnTo>
                  <a:pt x="523355" y="467273"/>
                </a:lnTo>
                <a:lnTo>
                  <a:pt x="560407" y="445640"/>
                </a:lnTo>
                <a:lnTo>
                  <a:pt x="598541" y="424412"/>
                </a:lnTo>
                <a:lnTo>
                  <a:pt x="637738" y="403596"/>
                </a:lnTo>
                <a:lnTo>
                  <a:pt x="677980" y="383201"/>
                </a:lnTo>
                <a:lnTo>
                  <a:pt x="719248" y="363236"/>
                </a:lnTo>
                <a:lnTo>
                  <a:pt x="761523" y="343709"/>
                </a:lnTo>
                <a:lnTo>
                  <a:pt x="804788" y="324628"/>
                </a:lnTo>
                <a:lnTo>
                  <a:pt x="849022" y="306002"/>
                </a:lnTo>
                <a:lnTo>
                  <a:pt x="894209" y="287839"/>
                </a:lnTo>
                <a:lnTo>
                  <a:pt x="940328" y="270148"/>
                </a:lnTo>
                <a:lnTo>
                  <a:pt x="987361" y="252936"/>
                </a:lnTo>
                <a:lnTo>
                  <a:pt x="1035291" y="236213"/>
                </a:lnTo>
                <a:lnTo>
                  <a:pt x="1084098" y="219987"/>
                </a:lnTo>
                <a:lnTo>
                  <a:pt x="1133763" y="204266"/>
                </a:lnTo>
                <a:lnTo>
                  <a:pt x="1184268" y="189058"/>
                </a:lnTo>
                <a:lnTo>
                  <a:pt x="1235594" y="174372"/>
                </a:lnTo>
                <a:lnTo>
                  <a:pt x="1287723" y="160217"/>
                </a:lnTo>
                <a:lnTo>
                  <a:pt x="1340636" y="146601"/>
                </a:lnTo>
                <a:lnTo>
                  <a:pt x="1394315" y="133531"/>
                </a:lnTo>
                <a:lnTo>
                  <a:pt x="1448740" y="121018"/>
                </a:lnTo>
                <a:lnTo>
                  <a:pt x="1503893" y="109068"/>
                </a:lnTo>
                <a:lnTo>
                  <a:pt x="1559756" y="97691"/>
                </a:lnTo>
                <a:lnTo>
                  <a:pt x="1616310" y="86894"/>
                </a:lnTo>
                <a:lnTo>
                  <a:pt x="1673536" y="76687"/>
                </a:lnTo>
                <a:lnTo>
                  <a:pt x="1731416" y="67077"/>
                </a:lnTo>
                <a:lnTo>
                  <a:pt x="1789931" y="58074"/>
                </a:lnTo>
                <a:lnTo>
                  <a:pt x="1849063" y="49685"/>
                </a:lnTo>
                <a:lnTo>
                  <a:pt x="1908792" y="41918"/>
                </a:lnTo>
                <a:lnTo>
                  <a:pt x="1969100" y="34783"/>
                </a:lnTo>
                <a:lnTo>
                  <a:pt x="2029969" y="28288"/>
                </a:lnTo>
                <a:lnTo>
                  <a:pt x="2091380" y="22440"/>
                </a:lnTo>
                <a:lnTo>
                  <a:pt x="2153315" y="17249"/>
                </a:lnTo>
                <a:lnTo>
                  <a:pt x="2215754" y="12723"/>
                </a:lnTo>
                <a:lnTo>
                  <a:pt x="2278679" y="8871"/>
                </a:lnTo>
                <a:lnTo>
                  <a:pt x="2342071" y="5699"/>
                </a:lnTo>
                <a:lnTo>
                  <a:pt x="2405913" y="3218"/>
                </a:lnTo>
                <a:lnTo>
                  <a:pt x="2470184" y="1436"/>
                </a:lnTo>
                <a:lnTo>
                  <a:pt x="2534867" y="360"/>
                </a:lnTo>
                <a:lnTo>
                  <a:pt x="2599944" y="0"/>
                </a:lnTo>
                <a:lnTo>
                  <a:pt x="2665020" y="360"/>
                </a:lnTo>
                <a:lnTo>
                  <a:pt x="2729703" y="1436"/>
                </a:lnTo>
                <a:lnTo>
                  <a:pt x="2793974" y="3218"/>
                </a:lnTo>
                <a:lnTo>
                  <a:pt x="2857816" y="5699"/>
                </a:lnTo>
                <a:lnTo>
                  <a:pt x="2921208" y="8871"/>
                </a:lnTo>
                <a:lnTo>
                  <a:pt x="2984133" y="12723"/>
                </a:lnTo>
                <a:lnTo>
                  <a:pt x="3046572" y="17249"/>
                </a:lnTo>
                <a:lnTo>
                  <a:pt x="3108507" y="22440"/>
                </a:lnTo>
                <a:lnTo>
                  <a:pt x="3169918" y="28288"/>
                </a:lnTo>
                <a:lnTo>
                  <a:pt x="3230787" y="34783"/>
                </a:lnTo>
                <a:lnTo>
                  <a:pt x="3291095" y="41918"/>
                </a:lnTo>
                <a:lnTo>
                  <a:pt x="3350824" y="49685"/>
                </a:lnTo>
                <a:lnTo>
                  <a:pt x="3409956" y="58074"/>
                </a:lnTo>
                <a:lnTo>
                  <a:pt x="3468471" y="67077"/>
                </a:lnTo>
                <a:lnTo>
                  <a:pt x="3526351" y="76687"/>
                </a:lnTo>
                <a:lnTo>
                  <a:pt x="3583577" y="86894"/>
                </a:lnTo>
                <a:lnTo>
                  <a:pt x="3640131" y="97691"/>
                </a:lnTo>
                <a:lnTo>
                  <a:pt x="3695994" y="109068"/>
                </a:lnTo>
                <a:lnTo>
                  <a:pt x="3751147" y="121018"/>
                </a:lnTo>
                <a:lnTo>
                  <a:pt x="3805572" y="133531"/>
                </a:lnTo>
                <a:lnTo>
                  <a:pt x="3859251" y="146601"/>
                </a:lnTo>
                <a:lnTo>
                  <a:pt x="3912164" y="160217"/>
                </a:lnTo>
                <a:lnTo>
                  <a:pt x="3964293" y="174372"/>
                </a:lnTo>
                <a:lnTo>
                  <a:pt x="4015619" y="189058"/>
                </a:lnTo>
                <a:lnTo>
                  <a:pt x="4066124" y="204266"/>
                </a:lnTo>
                <a:lnTo>
                  <a:pt x="4115789" y="219987"/>
                </a:lnTo>
                <a:lnTo>
                  <a:pt x="4164596" y="236213"/>
                </a:lnTo>
                <a:lnTo>
                  <a:pt x="4212526" y="252936"/>
                </a:lnTo>
                <a:lnTo>
                  <a:pt x="4259559" y="270148"/>
                </a:lnTo>
                <a:lnTo>
                  <a:pt x="4305678" y="287839"/>
                </a:lnTo>
                <a:lnTo>
                  <a:pt x="4350865" y="306002"/>
                </a:lnTo>
                <a:lnTo>
                  <a:pt x="4395099" y="324628"/>
                </a:lnTo>
                <a:lnTo>
                  <a:pt x="4438364" y="343709"/>
                </a:lnTo>
                <a:lnTo>
                  <a:pt x="4480639" y="363236"/>
                </a:lnTo>
                <a:lnTo>
                  <a:pt x="4521907" y="383201"/>
                </a:lnTo>
                <a:lnTo>
                  <a:pt x="4562149" y="403596"/>
                </a:lnTo>
                <a:lnTo>
                  <a:pt x="4601346" y="424412"/>
                </a:lnTo>
                <a:lnTo>
                  <a:pt x="4639480" y="445640"/>
                </a:lnTo>
                <a:lnTo>
                  <a:pt x="4676532" y="467273"/>
                </a:lnTo>
                <a:lnTo>
                  <a:pt x="4712483" y="489302"/>
                </a:lnTo>
                <a:lnTo>
                  <a:pt x="4747314" y="511718"/>
                </a:lnTo>
                <a:lnTo>
                  <a:pt x="4781008" y="534514"/>
                </a:lnTo>
                <a:lnTo>
                  <a:pt x="4813546" y="557680"/>
                </a:lnTo>
                <a:lnTo>
                  <a:pt x="4844908" y="581208"/>
                </a:lnTo>
                <a:lnTo>
                  <a:pt x="4875077" y="605090"/>
                </a:lnTo>
                <a:lnTo>
                  <a:pt x="4931759" y="653883"/>
                </a:lnTo>
                <a:lnTo>
                  <a:pt x="4983442" y="703990"/>
                </a:lnTo>
                <a:lnTo>
                  <a:pt x="5029978" y="755344"/>
                </a:lnTo>
                <a:lnTo>
                  <a:pt x="5071217" y="807879"/>
                </a:lnTo>
                <a:lnTo>
                  <a:pt x="5107012" y="861527"/>
                </a:lnTo>
                <a:lnTo>
                  <a:pt x="5137212" y="916220"/>
                </a:lnTo>
                <a:lnTo>
                  <a:pt x="5161668" y="971892"/>
                </a:lnTo>
                <a:lnTo>
                  <a:pt x="5180233" y="1028476"/>
                </a:lnTo>
                <a:lnTo>
                  <a:pt x="5192756" y="1085903"/>
                </a:lnTo>
                <a:lnTo>
                  <a:pt x="5199089" y="1144107"/>
                </a:lnTo>
                <a:lnTo>
                  <a:pt x="5199888" y="1173479"/>
                </a:lnTo>
                <a:lnTo>
                  <a:pt x="5199089" y="1202852"/>
                </a:lnTo>
                <a:lnTo>
                  <a:pt x="5192756" y="1261056"/>
                </a:lnTo>
                <a:lnTo>
                  <a:pt x="5180233" y="1318483"/>
                </a:lnTo>
                <a:lnTo>
                  <a:pt x="5161668" y="1375067"/>
                </a:lnTo>
                <a:lnTo>
                  <a:pt x="5137212" y="1430739"/>
                </a:lnTo>
                <a:lnTo>
                  <a:pt x="5107012" y="1485432"/>
                </a:lnTo>
                <a:lnTo>
                  <a:pt x="5071217" y="1539080"/>
                </a:lnTo>
                <a:lnTo>
                  <a:pt x="5029978" y="1591615"/>
                </a:lnTo>
                <a:lnTo>
                  <a:pt x="4983442" y="1642969"/>
                </a:lnTo>
                <a:lnTo>
                  <a:pt x="4931759" y="1693076"/>
                </a:lnTo>
                <a:lnTo>
                  <a:pt x="4875077" y="1741869"/>
                </a:lnTo>
                <a:lnTo>
                  <a:pt x="4844908" y="1765751"/>
                </a:lnTo>
                <a:lnTo>
                  <a:pt x="4813546" y="1789279"/>
                </a:lnTo>
                <a:lnTo>
                  <a:pt x="4781008" y="1812445"/>
                </a:lnTo>
                <a:lnTo>
                  <a:pt x="4747314" y="1835241"/>
                </a:lnTo>
                <a:lnTo>
                  <a:pt x="4712483" y="1857657"/>
                </a:lnTo>
                <a:lnTo>
                  <a:pt x="4676532" y="1879686"/>
                </a:lnTo>
                <a:lnTo>
                  <a:pt x="4639480" y="1901319"/>
                </a:lnTo>
                <a:lnTo>
                  <a:pt x="4601346" y="1922547"/>
                </a:lnTo>
                <a:lnTo>
                  <a:pt x="4562149" y="1943363"/>
                </a:lnTo>
                <a:lnTo>
                  <a:pt x="4521907" y="1963758"/>
                </a:lnTo>
                <a:lnTo>
                  <a:pt x="4480639" y="1983723"/>
                </a:lnTo>
                <a:lnTo>
                  <a:pt x="4438364" y="2003250"/>
                </a:lnTo>
                <a:lnTo>
                  <a:pt x="4395099" y="2022331"/>
                </a:lnTo>
                <a:lnTo>
                  <a:pt x="4350865" y="2040957"/>
                </a:lnTo>
                <a:lnTo>
                  <a:pt x="4305678" y="2059120"/>
                </a:lnTo>
                <a:lnTo>
                  <a:pt x="4259559" y="2076811"/>
                </a:lnTo>
                <a:lnTo>
                  <a:pt x="4212526" y="2094023"/>
                </a:lnTo>
                <a:lnTo>
                  <a:pt x="4164596" y="2110746"/>
                </a:lnTo>
                <a:lnTo>
                  <a:pt x="4115789" y="2126972"/>
                </a:lnTo>
                <a:lnTo>
                  <a:pt x="4066124" y="2142693"/>
                </a:lnTo>
                <a:lnTo>
                  <a:pt x="4015619" y="2157901"/>
                </a:lnTo>
                <a:lnTo>
                  <a:pt x="3964293" y="2172587"/>
                </a:lnTo>
                <a:lnTo>
                  <a:pt x="3912164" y="2186742"/>
                </a:lnTo>
                <a:lnTo>
                  <a:pt x="3859251" y="2200358"/>
                </a:lnTo>
                <a:lnTo>
                  <a:pt x="3805572" y="2213428"/>
                </a:lnTo>
                <a:lnTo>
                  <a:pt x="3751147" y="2225941"/>
                </a:lnTo>
                <a:lnTo>
                  <a:pt x="3695994" y="2237891"/>
                </a:lnTo>
                <a:lnTo>
                  <a:pt x="3640131" y="2249268"/>
                </a:lnTo>
                <a:lnTo>
                  <a:pt x="3583577" y="2260065"/>
                </a:lnTo>
                <a:lnTo>
                  <a:pt x="3526351" y="2270272"/>
                </a:lnTo>
                <a:lnTo>
                  <a:pt x="3468471" y="2279882"/>
                </a:lnTo>
                <a:lnTo>
                  <a:pt x="3409956" y="2288885"/>
                </a:lnTo>
                <a:lnTo>
                  <a:pt x="3350824" y="2297274"/>
                </a:lnTo>
                <a:lnTo>
                  <a:pt x="3291095" y="2305041"/>
                </a:lnTo>
                <a:lnTo>
                  <a:pt x="3230787" y="2312176"/>
                </a:lnTo>
                <a:lnTo>
                  <a:pt x="3169918" y="2318671"/>
                </a:lnTo>
                <a:lnTo>
                  <a:pt x="3108507" y="2324519"/>
                </a:lnTo>
                <a:lnTo>
                  <a:pt x="3046572" y="2329710"/>
                </a:lnTo>
                <a:lnTo>
                  <a:pt x="2984133" y="2334236"/>
                </a:lnTo>
                <a:lnTo>
                  <a:pt x="2921208" y="2338088"/>
                </a:lnTo>
                <a:lnTo>
                  <a:pt x="2857816" y="2341260"/>
                </a:lnTo>
                <a:lnTo>
                  <a:pt x="2793974" y="2343741"/>
                </a:lnTo>
                <a:lnTo>
                  <a:pt x="2729703" y="2345523"/>
                </a:lnTo>
                <a:lnTo>
                  <a:pt x="2665020" y="2346599"/>
                </a:lnTo>
                <a:lnTo>
                  <a:pt x="2599944" y="2346960"/>
                </a:lnTo>
                <a:lnTo>
                  <a:pt x="2534867" y="2346599"/>
                </a:lnTo>
                <a:lnTo>
                  <a:pt x="2470184" y="2345523"/>
                </a:lnTo>
                <a:lnTo>
                  <a:pt x="2405913" y="2343741"/>
                </a:lnTo>
                <a:lnTo>
                  <a:pt x="2342071" y="2341260"/>
                </a:lnTo>
                <a:lnTo>
                  <a:pt x="2278679" y="2338088"/>
                </a:lnTo>
                <a:lnTo>
                  <a:pt x="2215754" y="2334236"/>
                </a:lnTo>
                <a:lnTo>
                  <a:pt x="2153315" y="2329710"/>
                </a:lnTo>
                <a:lnTo>
                  <a:pt x="2091380" y="2324519"/>
                </a:lnTo>
                <a:lnTo>
                  <a:pt x="2029969" y="2318671"/>
                </a:lnTo>
                <a:lnTo>
                  <a:pt x="1969100" y="2312176"/>
                </a:lnTo>
                <a:lnTo>
                  <a:pt x="1908792" y="2305041"/>
                </a:lnTo>
                <a:lnTo>
                  <a:pt x="1849063" y="2297274"/>
                </a:lnTo>
                <a:lnTo>
                  <a:pt x="1789931" y="2288885"/>
                </a:lnTo>
                <a:lnTo>
                  <a:pt x="1731416" y="2279882"/>
                </a:lnTo>
                <a:lnTo>
                  <a:pt x="1673536" y="2270272"/>
                </a:lnTo>
                <a:lnTo>
                  <a:pt x="1616310" y="2260065"/>
                </a:lnTo>
                <a:lnTo>
                  <a:pt x="1559756" y="2249268"/>
                </a:lnTo>
                <a:lnTo>
                  <a:pt x="1503893" y="2237891"/>
                </a:lnTo>
                <a:lnTo>
                  <a:pt x="1448740" y="2225941"/>
                </a:lnTo>
                <a:lnTo>
                  <a:pt x="1394315" y="2213428"/>
                </a:lnTo>
                <a:lnTo>
                  <a:pt x="1340636" y="2200358"/>
                </a:lnTo>
                <a:lnTo>
                  <a:pt x="1287723" y="2186742"/>
                </a:lnTo>
                <a:lnTo>
                  <a:pt x="1235594" y="2172587"/>
                </a:lnTo>
                <a:lnTo>
                  <a:pt x="1184268" y="2157901"/>
                </a:lnTo>
                <a:lnTo>
                  <a:pt x="1133763" y="2142693"/>
                </a:lnTo>
                <a:lnTo>
                  <a:pt x="1084098" y="2126972"/>
                </a:lnTo>
                <a:lnTo>
                  <a:pt x="1035291" y="2110746"/>
                </a:lnTo>
                <a:lnTo>
                  <a:pt x="987361" y="2094023"/>
                </a:lnTo>
                <a:lnTo>
                  <a:pt x="940328" y="2076811"/>
                </a:lnTo>
                <a:lnTo>
                  <a:pt x="894209" y="2059120"/>
                </a:lnTo>
                <a:lnTo>
                  <a:pt x="849022" y="2040957"/>
                </a:lnTo>
                <a:lnTo>
                  <a:pt x="804788" y="2022331"/>
                </a:lnTo>
                <a:lnTo>
                  <a:pt x="761523" y="2003250"/>
                </a:lnTo>
                <a:lnTo>
                  <a:pt x="719248" y="1983723"/>
                </a:lnTo>
                <a:lnTo>
                  <a:pt x="677980" y="1963758"/>
                </a:lnTo>
                <a:lnTo>
                  <a:pt x="637738" y="1943363"/>
                </a:lnTo>
                <a:lnTo>
                  <a:pt x="598541" y="1922547"/>
                </a:lnTo>
                <a:lnTo>
                  <a:pt x="560407" y="1901319"/>
                </a:lnTo>
                <a:lnTo>
                  <a:pt x="523355" y="1879686"/>
                </a:lnTo>
                <a:lnTo>
                  <a:pt x="487404" y="1857657"/>
                </a:lnTo>
                <a:lnTo>
                  <a:pt x="452573" y="1835241"/>
                </a:lnTo>
                <a:lnTo>
                  <a:pt x="418879" y="1812445"/>
                </a:lnTo>
                <a:lnTo>
                  <a:pt x="386341" y="1789279"/>
                </a:lnTo>
                <a:lnTo>
                  <a:pt x="354979" y="1765751"/>
                </a:lnTo>
                <a:lnTo>
                  <a:pt x="324810" y="1741869"/>
                </a:lnTo>
                <a:lnTo>
                  <a:pt x="268128" y="1693076"/>
                </a:lnTo>
                <a:lnTo>
                  <a:pt x="216445" y="1642969"/>
                </a:lnTo>
                <a:lnTo>
                  <a:pt x="169909" y="1591615"/>
                </a:lnTo>
                <a:lnTo>
                  <a:pt x="128670" y="1539080"/>
                </a:lnTo>
                <a:lnTo>
                  <a:pt x="92875" y="1485432"/>
                </a:lnTo>
                <a:lnTo>
                  <a:pt x="62675" y="1430739"/>
                </a:lnTo>
                <a:lnTo>
                  <a:pt x="38219" y="1375067"/>
                </a:lnTo>
                <a:lnTo>
                  <a:pt x="19654" y="1318483"/>
                </a:lnTo>
                <a:lnTo>
                  <a:pt x="7131" y="1261056"/>
                </a:lnTo>
                <a:lnTo>
                  <a:pt x="798" y="1202852"/>
                </a:lnTo>
                <a:lnTo>
                  <a:pt x="0" y="1173479"/>
                </a:lnTo>
                <a:close/>
              </a:path>
            </a:pathLst>
          </a:custGeom>
          <a:ln w="15239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5576" y="2780928"/>
            <a:ext cx="241786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uk-UA" sz="3600" b="1" spc="-5" dirty="0" err="1" smtClean="0">
                <a:latin typeface="Century Gothic"/>
                <a:cs typeface="Century Gothic"/>
              </a:rPr>
              <a:t>Відпові</a:t>
            </a:r>
            <a:r>
              <a:rPr lang="uk-UA" sz="3600" b="1" spc="-5" dirty="0" smtClean="0">
                <a:latin typeface="Century Gothic"/>
                <a:cs typeface="Century Gothic"/>
              </a:rPr>
              <a:t>-дальність</a:t>
            </a:r>
            <a:endParaRPr sz="3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034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924800" cy="904875"/>
          </a:xfrm>
        </p:spPr>
        <p:txBody>
          <a:bodyPr anchor="ctr">
            <a:normAutofit/>
          </a:bodyPr>
          <a:lstStyle/>
          <a:p>
            <a:r>
              <a:rPr lang="ru-RU" sz="3200" b="1" dirty="0" err="1"/>
              <a:t>Порушенням</a:t>
            </a:r>
            <a:r>
              <a:rPr lang="ru-RU" sz="3200" b="1" dirty="0"/>
              <a:t> </a:t>
            </a:r>
            <a:r>
              <a:rPr lang="ru-RU" sz="3200" b="1" dirty="0" err="1"/>
              <a:t>академічної</a:t>
            </a:r>
            <a:r>
              <a:rPr lang="ru-RU" sz="3200" b="1" dirty="0"/>
              <a:t> </a:t>
            </a:r>
            <a:r>
              <a:rPr lang="ru-RU" sz="3200" b="1" dirty="0" err="1" smtClean="0"/>
              <a:t>доброчесності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7407" y="1340768"/>
            <a:ext cx="8053065" cy="5328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err="1"/>
              <a:t>академічний</a:t>
            </a:r>
            <a:r>
              <a:rPr lang="ru-RU" dirty="0"/>
              <a:t> </a:t>
            </a:r>
            <a:r>
              <a:rPr lang="ru-RU" dirty="0" err="1"/>
              <a:t>плагіат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</a:pPr>
            <a:r>
              <a:rPr lang="ru-RU" dirty="0" err="1"/>
              <a:t>самоплагіат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</a:pPr>
            <a:r>
              <a:rPr lang="ru-RU" dirty="0" err="1"/>
              <a:t>фабрикація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ru-RU" dirty="0" err="1"/>
              <a:t>фальсифікація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</a:pPr>
            <a:r>
              <a:rPr lang="ru-RU" dirty="0" err="1"/>
              <a:t>списування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ru-RU" dirty="0"/>
              <a:t>обман </a:t>
            </a:r>
          </a:p>
          <a:p>
            <a:pPr>
              <a:lnSpc>
                <a:spcPct val="80000"/>
              </a:lnSpc>
            </a:pPr>
            <a:r>
              <a:rPr lang="ru-RU" dirty="0" err="1"/>
              <a:t>хабарництво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ru-RU" dirty="0" err="1"/>
              <a:t>необ’єктивне</a:t>
            </a:r>
            <a:r>
              <a:rPr lang="ru-RU" dirty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</a:pPr>
            <a:endParaRPr lang="uk-UA" dirty="0"/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(ст. 42(4) ЗУ «Про </a:t>
            </a:r>
            <a:r>
              <a:rPr lang="ru-RU" dirty="0" err="1" smtClean="0"/>
              <a:t>освіту</a:t>
            </a:r>
            <a:r>
              <a:rPr lang="ru-RU" dirty="0" smtClean="0"/>
              <a:t>»)</a:t>
            </a:r>
            <a:endParaRPr lang="ru-RU" dirty="0"/>
          </a:p>
          <a:p>
            <a:pPr>
              <a:lnSpc>
                <a:spcPct val="80000"/>
              </a:lnSpc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80728"/>
            <a:ext cx="7847657" cy="5112568"/>
          </a:xfrm>
        </p:spPr>
        <p:txBody>
          <a:bodyPr/>
          <a:lstStyle/>
          <a:p>
            <a:pPr marL="261938" indent="0">
              <a:spcBef>
                <a:spcPts val="0"/>
              </a:spcBef>
              <a:buFont typeface="Wingdings" pitchFamily="2" charset="2"/>
              <a:buNone/>
            </a:pPr>
            <a:r>
              <a:rPr lang="ru-RU" b="1" dirty="0" err="1" smtClean="0"/>
              <a:t>Академічний</a:t>
            </a:r>
            <a:r>
              <a:rPr lang="ru-RU" b="1" dirty="0" smtClean="0"/>
              <a:t> </a:t>
            </a:r>
            <a:r>
              <a:rPr lang="ru-RU" b="1" dirty="0" err="1"/>
              <a:t>плагіат</a:t>
            </a:r>
            <a:r>
              <a:rPr lang="ru-RU" dirty="0"/>
              <a:t> </a:t>
            </a:r>
            <a:r>
              <a:rPr lang="ru-RU" dirty="0" smtClean="0"/>
              <a:t>– </a:t>
            </a:r>
          </a:p>
          <a:p>
            <a:pPr marL="261938" indent="0">
              <a:spcBef>
                <a:spcPts val="0"/>
              </a:spcBef>
              <a:buFont typeface="Wingdings" pitchFamily="2" charset="2"/>
              <a:buNone/>
            </a:pPr>
            <a:r>
              <a:rPr lang="ru-RU" dirty="0" err="1" smtClean="0"/>
              <a:t>оприлюднення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) </a:t>
            </a:r>
            <a:r>
              <a:rPr lang="ru-RU" dirty="0" err="1"/>
              <a:t>наукових</a:t>
            </a:r>
            <a:r>
              <a:rPr lang="ru-RU" dirty="0"/>
              <a:t> (</a:t>
            </a:r>
            <a:r>
              <a:rPr lang="ru-RU" dirty="0" err="1"/>
              <a:t>творчих</a:t>
            </a:r>
            <a:r>
              <a:rPr lang="ru-RU" dirty="0"/>
              <a:t>)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особами, як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творчості</a:t>
            </a:r>
            <a:r>
              <a:rPr lang="ru-RU" dirty="0"/>
              <a:t>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опублікованих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(</a:t>
            </a:r>
            <a:r>
              <a:rPr lang="ru-RU" dirty="0" err="1"/>
              <a:t>оприлюднених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)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без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smtClean="0"/>
              <a:t>авторства.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832"/>
            <a:ext cx="7488832" cy="3240360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err="1" smtClean="0"/>
              <a:t>Самоплагіат</a:t>
            </a:r>
            <a:r>
              <a:rPr lang="ru-RU" sz="3200" dirty="0" smtClean="0"/>
              <a:t> –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оприлюднення</a:t>
            </a:r>
            <a:r>
              <a:rPr lang="ru-RU" sz="3200" dirty="0" smtClean="0"/>
              <a:t> </a:t>
            </a:r>
            <a:r>
              <a:rPr lang="ru-RU" sz="3200" dirty="0"/>
              <a:t>(</a:t>
            </a:r>
            <a:r>
              <a:rPr lang="ru-RU" sz="3200" dirty="0" err="1"/>
              <a:t>частково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повністю</a:t>
            </a:r>
            <a:r>
              <a:rPr lang="ru-RU" sz="3200" dirty="0"/>
              <a:t>) </a:t>
            </a:r>
            <a:r>
              <a:rPr lang="ru-RU" sz="3200" dirty="0" err="1"/>
              <a:t>власних</a:t>
            </a:r>
            <a:r>
              <a:rPr lang="ru-RU" sz="3200" dirty="0"/>
              <a:t> </a:t>
            </a:r>
            <a:r>
              <a:rPr lang="ru-RU" sz="3200" dirty="0" err="1"/>
              <a:t>раніше</a:t>
            </a:r>
            <a:r>
              <a:rPr lang="ru-RU" sz="3200" dirty="0"/>
              <a:t> </a:t>
            </a:r>
            <a:r>
              <a:rPr lang="ru-RU" sz="3200" dirty="0" err="1"/>
              <a:t>опублікованих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як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 smtClean="0"/>
              <a:t>результатів</a:t>
            </a:r>
            <a:r>
              <a:rPr lang="ru-RU" dirty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260847" y="2204864"/>
            <a:ext cx="7271593" cy="3672408"/>
          </a:xfrm>
        </p:spPr>
        <p:txBody>
          <a:bodyPr/>
          <a:lstStyle/>
          <a:p>
            <a:pPr marL="0" lvl="2" indent="0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err="1" smtClean="0"/>
              <a:t>Фабрикація</a:t>
            </a:r>
            <a:r>
              <a:rPr lang="ru-RU" sz="3200" dirty="0" smtClean="0"/>
              <a:t> – </a:t>
            </a:r>
          </a:p>
          <a:p>
            <a:pPr marL="0" lvl="2" indent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вигадування</a:t>
            </a:r>
            <a:r>
              <a:rPr lang="ru-RU" sz="3200" dirty="0" smtClean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фактів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використовуються</a:t>
            </a:r>
            <a:r>
              <a:rPr lang="ru-RU" sz="3200" dirty="0"/>
              <a:t> в </a:t>
            </a:r>
            <a:r>
              <a:rPr lang="ru-RU" sz="3200" dirty="0" err="1"/>
              <a:t>освітньому</a:t>
            </a:r>
            <a:r>
              <a:rPr lang="ru-RU" sz="3200" dirty="0"/>
              <a:t> </a:t>
            </a:r>
            <a:r>
              <a:rPr lang="ru-RU" sz="3200" dirty="0" err="1"/>
              <a:t>процесі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 smtClean="0"/>
              <a:t>дослідженнях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260847" y="1700808"/>
            <a:ext cx="7271593" cy="4464496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err="1" smtClean="0"/>
              <a:t>Фальсифікація</a:t>
            </a:r>
            <a:r>
              <a:rPr lang="ru-RU" sz="3200" dirty="0" smtClean="0"/>
              <a:t> –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свідома</a:t>
            </a:r>
            <a:r>
              <a:rPr lang="ru-RU" sz="3200" dirty="0" smtClean="0"/>
              <a:t> </a:t>
            </a:r>
            <a:r>
              <a:rPr lang="ru-RU" sz="3200" dirty="0" err="1"/>
              <a:t>зміна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модифікація</a:t>
            </a:r>
            <a:r>
              <a:rPr lang="ru-RU" sz="3200" dirty="0"/>
              <a:t> </a:t>
            </a:r>
            <a:r>
              <a:rPr lang="ru-RU" sz="3200" dirty="0" err="1"/>
              <a:t>вже</a:t>
            </a:r>
            <a:r>
              <a:rPr lang="ru-RU" sz="3200" dirty="0"/>
              <a:t> </a:t>
            </a:r>
            <a:r>
              <a:rPr lang="ru-RU" sz="3200" dirty="0" err="1"/>
              <a:t>наявних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стосуються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 smtClean="0"/>
              <a:t>досліджень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4823" y="1844824"/>
            <a:ext cx="7415609" cy="4241651"/>
          </a:xfrm>
        </p:spPr>
        <p:txBody>
          <a:bodyPr/>
          <a:lstStyle/>
          <a:p>
            <a:pPr marL="0" indent="20638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err="1" smtClean="0"/>
              <a:t>Списування</a:t>
            </a:r>
            <a:r>
              <a:rPr lang="ru-RU" sz="3200" dirty="0" smtClean="0"/>
              <a:t> – </a:t>
            </a:r>
          </a:p>
          <a:p>
            <a:pPr marL="0" indent="20638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/>
              <a:t>письмових</a:t>
            </a:r>
            <a:r>
              <a:rPr lang="ru-RU" sz="3200" dirty="0"/>
              <a:t> </a:t>
            </a:r>
            <a:r>
              <a:rPr lang="ru-RU" sz="3200" dirty="0" err="1"/>
              <a:t>робіт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залученням</a:t>
            </a:r>
            <a:r>
              <a:rPr lang="ru-RU" sz="3200" dirty="0"/>
              <a:t> </a:t>
            </a:r>
            <a:r>
              <a:rPr lang="ru-RU" sz="3200" dirty="0" err="1"/>
              <a:t>зовнішніх</a:t>
            </a:r>
            <a:r>
              <a:rPr lang="ru-RU" sz="3200" dirty="0"/>
              <a:t> </a:t>
            </a:r>
            <a:r>
              <a:rPr lang="ru-RU" sz="3200" dirty="0" err="1"/>
              <a:t>джерел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, </a:t>
            </a:r>
            <a:r>
              <a:rPr lang="ru-RU" sz="3200" dirty="0" err="1"/>
              <a:t>крім</a:t>
            </a:r>
            <a:r>
              <a:rPr lang="ru-RU" sz="3200" dirty="0"/>
              <a:t> </a:t>
            </a:r>
            <a:r>
              <a:rPr lang="ru-RU" sz="3200" dirty="0" err="1"/>
              <a:t>дозволених</a:t>
            </a:r>
            <a:r>
              <a:rPr lang="ru-RU" sz="3200" dirty="0"/>
              <a:t> для </a:t>
            </a:r>
            <a:r>
              <a:rPr lang="ru-RU" sz="3200" dirty="0" err="1"/>
              <a:t>використання</a:t>
            </a:r>
            <a:r>
              <a:rPr lang="ru-RU" sz="3200" dirty="0"/>
              <a:t>, </a:t>
            </a:r>
            <a:r>
              <a:rPr lang="ru-RU" sz="3200" dirty="0" err="1"/>
              <a:t>зокрема</a:t>
            </a:r>
            <a:r>
              <a:rPr lang="ru-RU" sz="3200" dirty="0"/>
              <a:t>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оцінювання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 smtClean="0"/>
              <a:t>навчання</a:t>
            </a:r>
            <a:r>
              <a:rPr lang="ru-RU" dirty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412776"/>
            <a:ext cx="7272808" cy="4536504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smtClean="0"/>
              <a:t>Обман</a:t>
            </a:r>
            <a:r>
              <a:rPr lang="ru-RU" sz="3200" dirty="0" smtClean="0"/>
              <a:t> –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надання</a:t>
            </a:r>
            <a:r>
              <a:rPr lang="ru-RU" sz="3200" dirty="0" smtClean="0"/>
              <a:t> </a:t>
            </a:r>
            <a:r>
              <a:rPr lang="ru-RU" sz="3200" dirty="0" err="1"/>
              <a:t>завідомо</a:t>
            </a:r>
            <a:r>
              <a:rPr lang="ru-RU" sz="3200" dirty="0"/>
              <a:t> </a:t>
            </a:r>
            <a:r>
              <a:rPr lang="ru-RU" sz="3200" dirty="0" err="1"/>
              <a:t>неправдивої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власної</a:t>
            </a:r>
            <a:r>
              <a:rPr lang="ru-RU" sz="3200" dirty="0"/>
              <a:t> </a:t>
            </a:r>
            <a:r>
              <a:rPr lang="ru-RU" sz="3200" dirty="0" err="1"/>
              <a:t>освітньої</a:t>
            </a:r>
            <a:r>
              <a:rPr lang="ru-RU" sz="3200" dirty="0"/>
              <a:t> (</a:t>
            </a:r>
            <a:r>
              <a:rPr lang="ru-RU" sz="3200" dirty="0" err="1"/>
              <a:t>наукової</a:t>
            </a:r>
            <a:r>
              <a:rPr lang="ru-RU" sz="3200" dirty="0"/>
              <a:t>, </a:t>
            </a:r>
            <a:r>
              <a:rPr lang="ru-RU" sz="3200" dirty="0" err="1"/>
              <a:t>творчої</a:t>
            </a:r>
            <a:r>
              <a:rPr lang="ru-RU" sz="3200" dirty="0"/>
              <a:t>)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; формами обману є, </a:t>
            </a:r>
            <a:r>
              <a:rPr lang="ru-RU" sz="3200" dirty="0" err="1"/>
              <a:t>зокрема</a:t>
            </a:r>
            <a:r>
              <a:rPr lang="ru-RU" sz="3200" dirty="0"/>
              <a:t>, </a:t>
            </a:r>
            <a:r>
              <a:rPr lang="ru-RU" sz="3200" dirty="0" err="1"/>
              <a:t>академічний</a:t>
            </a:r>
            <a:r>
              <a:rPr lang="ru-RU" sz="3200" dirty="0"/>
              <a:t> </a:t>
            </a:r>
            <a:r>
              <a:rPr lang="ru-RU" sz="3200" dirty="0" err="1"/>
              <a:t>плагіат</a:t>
            </a:r>
            <a:r>
              <a:rPr lang="ru-RU" sz="3200" dirty="0"/>
              <a:t>, </a:t>
            </a:r>
            <a:r>
              <a:rPr lang="ru-RU" sz="3200" dirty="0" err="1"/>
              <a:t>самоплагіат</a:t>
            </a:r>
            <a:r>
              <a:rPr lang="ru-RU" sz="3200" dirty="0"/>
              <a:t>, </a:t>
            </a:r>
            <a:r>
              <a:rPr lang="ru-RU" sz="3200" dirty="0" err="1"/>
              <a:t>фабрикація</a:t>
            </a:r>
            <a:r>
              <a:rPr lang="ru-RU" sz="3200" dirty="0"/>
              <a:t>, </a:t>
            </a:r>
            <a:r>
              <a:rPr lang="ru-RU" sz="3200" dirty="0" err="1"/>
              <a:t>фальсифікація</a:t>
            </a:r>
            <a:r>
              <a:rPr lang="ru-RU" sz="3200" dirty="0"/>
              <a:t> та </a:t>
            </a:r>
            <a:r>
              <a:rPr lang="ru-RU" sz="3200" dirty="0" err="1" smtClean="0"/>
              <a:t>списування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24744"/>
            <a:ext cx="7343601" cy="5256584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</a:t>
            </a:r>
            <a:r>
              <a:rPr lang="ru-RU" sz="3200" b="1" dirty="0" err="1" smtClean="0"/>
              <a:t>Хабарництво</a:t>
            </a:r>
            <a:r>
              <a:rPr lang="ru-RU" sz="3200" dirty="0" smtClean="0"/>
              <a:t> –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надання</a:t>
            </a:r>
            <a:r>
              <a:rPr lang="ru-RU" sz="3200" dirty="0" smtClean="0"/>
              <a:t> </a:t>
            </a:r>
            <a:r>
              <a:rPr lang="ru-RU" sz="3200" dirty="0"/>
              <a:t>(</a:t>
            </a:r>
            <a:r>
              <a:rPr lang="ru-RU" sz="3200" dirty="0" err="1"/>
              <a:t>отримання</a:t>
            </a:r>
            <a:r>
              <a:rPr lang="ru-RU" sz="3200" dirty="0"/>
              <a:t>) </a:t>
            </a:r>
            <a:r>
              <a:rPr lang="ru-RU" sz="3200" dirty="0" err="1"/>
              <a:t>учасником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пропозиція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надання</a:t>
            </a:r>
            <a:r>
              <a:rPr lang="ru-RU" sz="3200" dirty="0"/>
              <a:t> (</a:t>
            </a:r>
            <a:r>
              <a:rPr lang="ru-RU" sz="3200" dirty="0" err="1"/>
              <a:t>отримання</a:t>
            </a:r>
            <a:r>
              <a:rPr lang="ru-RU" sz="3200" dirty="0"/>
              <a:t>) </a:t>
            </a:r>
            <a:r>
              <a:rPr lang="ru-RU" sz="3200" dirty="0" err="1"/>
              <a:t>коштів</a:t>
            </a:r>
            <a:r>
              <a:rPr lang="ru-RU" sz="3200" dirty="0"/>
              <a:t>, майна, </a:t>
            </a:r>
            <a:r>
              <a:rPr lang="ru-RU" sz="3200" dirty="0" err="1"/>
              <a:t>послуг</a:t>
            </a:r>
            <a:r>
              <a:rPr lang="ru-RU" sz="3200" dirty="0"/>
              <a:t>, </a:t>
            </a:r>
            <a:r>
              <a:rPr lang="ru-RU" sz="3200" dirty="0" err="1"/>
              <a:t>пільг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будь-</a:t>
            </a:r>
            <a:r>
              <a:rPr lang="ru-RU" sz="3200" dirty="0" err="1"/>
              <a:t>яких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благ </a:t>
            </a:r>
            <a:r>
              <a:rPr lang="ru-RU" sz="3200" dirty="0" err="1"/>
              <a:t>матеріального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нематеріального</a:t>
            </a:r>
            <a:r>
              <a:rPr lang="ru-RU" sz="3200" dirty="0"/>
              <a:t> характеру з метою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неправомірної</a:t>
            </a:r>
            <a:r>
              <a:rPr lang="ru-RU" sz="3200" dirty="0"/>
              <a:t> </a:t>
            </a:r>
            <a:r>
              <a:rPr lang="ru-RU" sz="3200" dirty="0" err="1"/>
              <a:t>переваги</a:t>
            </a:r>
            <a:r>
              <a:rPr lang="ru-RU" sz="3200" dirty="0"/>
              <a:t> в </a:t>
            </a:r>
            <a:r>
              <a:rPr lang="ru-RU" sz="3200" dirty="0" err="1"/>
              <a:t>освітньому</a:t>
            </a:r>
            <a:r>
              <a:rPr lang="ru-RU" sz="3200" dirty="0"/>
              <a:t> </a:t>
            </a:r>
            <a:r>
              <a:rPr lang="ru-RU" sz="3200" dirty="0" err="1" smtClean="0"/>
              <a:t>процесі</a:t>
            </a:r>
            <a:r>
              <a:rPr lang="ru-RU" dirty="0"/>
              <a:t>.</a:t>
            </a:r>
            <a:endParaRPr lang="ru-RU" sz="3200" dirty="0"/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07703" y="1851645"/>
            <a:ext cx="6264697" cy="4817715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err="1" smtClean="0"/>
              <a:t>Необ’єктивне</a:t>
            </a:r>
            <a:r>
              <a:rPr lang="ru-RU" sz="3200" b="1" dirty="0" smtClean="0"/>
              <a:t> </a:t>
            </a:r>
            <a:r>
              <a:rPr lang="ru-RU" sz="3200" b="1" dirty="0" err="1"/>
              <a:t>оцінювання</a:t>
            </a:r>
            <a:r>
              <a:rPr lang="ru-RU" sz="3200" dirty="0"/>
              <a:t> </a:t>
            </a:r>
            <a:r>
              <a:rPr lang="ru-RU" sz="3200" dirty="0" smtClean="0"/>
              <a:t>–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err="1" smtClean="0"/>
              <a:t>свідоме</a:t>
            </a:r>
            <a:r>
              <a:rPr lang="ru-RU" sz="3200" dirty="0" smtClean="0"/>
              <a:t> </a:t>
            </a:r>
            <a:r>
              <a:rPr lang="ru-RU" sz="3200" dirty="0" err="1"/>
              <a:t>завищення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заниження</a:t>
            </a:r>
            <a:r>
              <a:rPr lang="ru-RU" sz="3200" dirty="0"/>
              <a:t> </a:t>
            </a:r>
            <a:r>
              <a:rPr lang="ru-RU" sz="3200" dirty="0" err="1"/>
              <a:t>оцінки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здобувачів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Інформаційно-правова </a:t>
            </a:r>
            <a:r>
              <a:rPr lang="uk-UA" dirty="0" smtClean="0"/>
              <a:t>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pc="-5" dirty="0" err="1" smtClean="0"/>
              <a:t>Бухарестська</a:t>
            </a:r>
            <a:r>
              <a:rPr lang="ru-RU" spc="-5" dirty="0" smtClean="0"/>
              <a:t> </a:t>
            </a:r>
            <a:r>
              <a:rPr lang="ru-RU" spc="-5" dirty="0" err="1" smtClean="0"/>
              <a:t>декларація</a:t>
            </a:r>
            <a:r>
              <a:rPr lang="ru-RU" spc="-5" dirty="0" smtClean="0"/>
              <a:t> </a:t>
            </a:r>
            <a:r>
              <a:rPr lang="ru-RU" dirty="0" smtClean="0"/>
              <a:t>з </a:t>
            </a:r>
            <a:r>
              <a:rPr lang="ru-RU" spc="-10" dirty="0" err="1" smtClean="0"/>
              <a:t>етичних</a:t>
            </a:r>
            <a:r>
              <a:rPr lang="ru-RU" spc="-10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spc="-5" dirty="0" smtClean="0"/>
              <a:t>та </a:t>
            </a:r>
            <a:r>
              <a:rPr lang="ru-RU" spc="-10" dirty="0" err="1" smtClean="0"/>
              <a:t>принципів</a:t>
            </a:r>
            <a:r>
              <a:rPr lang="ru-RU" spc="-10" dirty="0" smtClean="0"/>
              <a:t> </a:t>
            </a:r>
            <a:r>
              <a:rPr lang="ru-RU" spc="-5" dirty="0" err="1" smtClean="0"/>
              <a:t>вищої</a:t>
            </a:r>
            <a:r>
              <a:rPr lang="ru-RU" spc="-5" dirty="0" smtClean="0"/>
              <a:t> </a:t>
            </a:r>
            <a:r>
              <a:rPr lang="ru-RU" spc="-5" dirty="0" err="1" smtClean="0"/>
              <a:t>освіти</a:t>
            </a:r>
            <a:r>
              <a:rPr lang="ru-RU" spc="-5" dirty="0" smtClean="0"/>
              <a:t> </a:t>
            </a:r>
            <a:r>
              <a:rPr lang="ru-RU" dirty="0" smtClean="0"/>
              <a:t>у </a:t>
            </a:r>
            <a:r>
              <a:rPr lang="ru-RU" spc="-5" dirty="0" err="1" smtClean="0"/>
              <a:t>Європейському</a:t>
            </a:r>
            <a:r>
              <a:rPr lang="ru-RU" spc="-5" dirty="0" smtClean="0"/>
              <a:t> </a:t>
            </a:r>
            <a:r>
              <a:rPr lang="ru-RU" spc="-5" dirty="0" err="1" smtClean="0"/>
              <a:t>регіоні</a:t>
            </a:r>
            <a:r>
              <a:rPr lang="ru-RU" spc="-5" dirty="0" smtClean="0"/>
              <a:t> (2004 р.);</a:t>
            </a:r>
          </a:p>
          <a:p>
            <a:r>
              <a:rPr lang="uk-UA" spc="-5" dirty="0" smtClean="0">
                <a:hlinkClick r:id="rId2"/>
              </a:rPr>
              <a:t>Закон України «Про освіту» </a:t>
            </a:r>
            <a:r>
              <a:rPr lang="uk-UA" spc="-5" dirty="0" smtClean="0"/>
              <a:t>(від 05.09.2017);</a:t>
            </a:r>
          </a:p>
          <a:p>
            <a:r>
              <a:rPr lang="uk-UA" spc="-5" dirty="0" smtClean="0">
                <a:hlinkClick r:id="rId3"/>
              </a:rPr>
              <a:t>Закон України «Про вищу освіту» </a:t>
            </a:r>
            <a:r>
              <a:rPr lang="uk-UA" spc="-5" dirty="0" smtClean="0"/>
              <a:t>(від 01.07.2014);</a:t>
            </a:r>
          </a:p>
          <a:p>
            <a:r>
              <a:rPr lang="ru-RU" dirty="0" err="1">
                <a:hlinkClick r:id="rId4"/>
              </a:rPr>
              <a:t>Щодо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рекомендацій</a:t>
            </a:r>
            <a:r>
              <a:rPr lang="ru-RU" dirty="0">
                <a:hlinkClick r:id="rId4"/>
              </a:rPr>
              <a:t> з </a:t>
            </a:r>
            <a:r>
              <a:rPr lang="ru-RU" dirty="0" err="1">
                <a:hlinkClick r:id="rId4"/>
              </a:rPr>
              <a:t>академічної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доброчесності</a:t>
            </a:r>
            <a:r>
              <a:rPr lang="ru-RU" dirty="0">
                <a:hlinkClick r:id="rId4"/>
              </a:rPr>
              <a:t> для </a:t>
            </a:r>
            <a:r>
              <a:rPr lang="ru-RU" dirty="0" err="1">
                <a:hlinkClick r:id="rId4"/>
              </a:rPr>
              <a:t>закладів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вищої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освіти</a:t>
            </a:r>
            <a:r>
              <a:rPr lang="ru-RU" dirty="0"/>
              <a:t> </a:t>
            </a:r>
            <a:r>
              <a:rPr lang="ru-RU" dirty="0" smtClean="0"/>
              <a:t>(лист </a:t>
            </a:r>
            <a:r>
              <a:rPr lang="ru-RU" dirty="0"/>
              <a:t>МОН </a:t>
            </a:r>
            <a:r>
              <a:rPr lang="ru-RU" dirty="0" err="1"/>
              <a:t>України</a:t>
            </a:r>
            <a:r>
              <a:rPr lang="ru-RU" dirty="0"/>
              <a:t>  </a:t>
            </a:r>
            <a:r>
              <a:rPr lang="ru-RU" dirty="0" err="1" smtClean="0"/>
              <a:t>від</a:t>
            </a:r>
            <a:r>
              <a:rPr lang="ru-RU" dirty="0"/>
              <a:t> 23.10.2018 р. </a:t>
            </a:r>
            <a:r>
              <a:rPr lang="ru-RU" dirty="0" smtClean="0"/>
              <a:t>(</a:t>
            </a:r>
            <a:r>
              <a:rPr lang="ru-RU" dirty="0" err="1" smtClean="0"/>
              <a:t>розширений</a:t>
            </a:r>
            <a:r>
              <a:rPr lang="ru-RU" dirty="0" smtClean="0"/>
              <a:t> </a:t>
            </a:r>
            <a:r>
              <a:rPr lang="ru-RU" dirty="0" err="1"/>
              <a:t>глосарій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та </a:t>
            </a:r>
            <a:r>
              <a:rPr lang="ru-RU" dirty="0" smtClean="0"/>
              <a:t>понять,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));</a:t>
            </a:r>
          </a:p>
          <a:p>
            <a:r>
              <a:rPr lang="uk-UA" spc="-5" dirty="0" smtClean="0">
                <a:hlinkClick r:id="rId5"/>
              </a:rPr>
              <a:t>Кодекс академічної доброчесності ВНУ імені Лесі Українки</a:t>
            </a:r>
            <a:r>
              <a:rPr lang="uk-UA" spc="-5" dirty="0" smtClean="0"/>
              <a:t> (від 30.10.2020);</a:t>
            </a:r>
          </a:p>
          <a:p>
            <a:r>
              <a:rPr lang="uk-UA" spc="-5" dirty="0" err="1" smtClean="0"/>
              <a:t>ішні</a:t>
            </a:r>
            <a:r>
              <a:rPr lang="uk-UA" spc="-5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08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332656"/>
            <a:ext cx="7333431" cy="1440160"/>
          </a:xfrm>
        </p:spPr>
        <p:txBody>
          <a:bodyPr anchor="ctr">
            <a:normAutofit/>
          </a:bodyPr>
          <a:lstStyle/>
          <a:p>
            <a:r>
              <a:rPr lang="ru-RU" sz="3200" b="1" dirty="0" err="1"/>
              <a:t>Дотримання</a:t>
            </a:r>
            <a:r>
              <a:rPr lang="ru-RU" sz="3200" b="1" dirty="0"/>
              <a:t> </a:t>
            </a:r>
            <a:r>
              <a:rPr lang="ru-RU" sz="3200" b="1" dirty="0" err="1"/>
              <a:t>академічної</a:t>
            </a:r>
            <a:r>
              <a:rPr lang="ru-RU" sz="3200" b="1" dirty="0"/>
              <a:t> </a:t>
            </a:r>
            <a:r>
              <a:rPr lang="ru-RU" sz="3200" b="1" dirty="0" err="1"/>
              <a:t>доброчесності</a:t>
            </a:r>
            <a:r>
              <a:rPr lang="ru-RU" sz="3200" b="1" dirty="0"/>
              <a:t> </a:t>
            </a:r>
            <a:r>
              <a:rPr lang="ru-RU" sz="3200" b="1" dirty="0" err="1" smtClean="0"/>
              <a:t>науково-педагогічними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працівниками</a:t>
            </a:r>
            <a:r>
              <a:rPr lang="ru-RU" sz="3200" b="1" dirty="0" smtClean="0"/>
              <a:t>: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4056" y="2060848"/>
            <a:ext cx="8172400" cy="42484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500" dirty="0" err="1"/>
              <a:t>посилання</a:t>
            </a:r>
            <a:r>
              <a:rPr lang="ru-RU" sz="2500" dirty="0"/>
              <a:t> на </a:t>
            </a:r>
            <a:r>
              <a:rPr lang="ru-RU" sz="2500" dirty="0" err="1"/>
              <a:t>джерела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 у </a:t>
            </a:r>
            <a:r>
              <a:rPr lang="ru-RU" sz="2500" dirty="0" err="1"/>
              <a:t>разі</a:t>
            </a:r>
            <a:r>
              <a:rPr lang="ru-RU" sz="2500" dirty="0"/>
              <a:t> </a:t>
            </a:r>
            <a:r>
              <a:rPr lang="ru-RU" sz="2500" dirty="0" err="1"/>
              <a:t>використання</a:t>
            </a:r>
            <a:r>
              <a:rPr lang="ru-RU" sz="2500" dirty="0"/>
              <a:t> </a:t>
            </a:r>
            <a:r>
              <a:rPr lang="ru-RU" sz="2500" dirty="0" err="1"/>
              <a:t>ідей</a:t>
            </a:r>
            <a:r>
              <a:rPr lang="ru-RU" sz="2500" dirty="0"/>
              <a:t>, </a:t>
            </a:r>
            <a:r>
              <a:rPr lang="ru-RU" sz="2500" dirty="0" err="1"/>
              <a:t>розробок</a:t>
            </a:r>
            <a:r>
              <a:rPr lang="ru-RU" sz="2500" dirty="0"/>
              <a:t>, </a:t>
            </a:r>
            <a:r>
              <a:rPr lang="ru-RU" sz="2500" dirty="0" err="1"/>
              <a:t>тверджень</a:t>
            </a:r>
            <a:r>
              <a:rPr lang="ru-RU" sz="2500" dirty="0"/>
              <a:t>, </a:t>
            </a:r>
            <a:r>
              <a:rPr lang="ru-RU" sz="2500" dirty="0" err="1"/>
              <a:t>відомостей</a:t>
            </a:r>
            <a:r>
              <a:rPr lang="ru-RU" sz="25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дотримання</a:t>
            </a:r>
            <a:r>
              <a:rPr lang="ru-RU" sz="2500" dirty="0"/>
              <a:t> норм </a:t>
            </a:r>
            <a:r>
              <a:rPr lang="ru-RU" sz="2500" dirty="0" err="1"/>
              <a:t>законодавства</a:t>
            </a:r>
            <a:r>
              <a:rPr lang="ru-RU" sz="2500" dirty="0"/>
              <a:t> про </a:t>
            </a:r>
            <a:r>
              <a:rPr lang="ru-RU" sz="2500" dirty="0" err="1"/>
              <a:t>авторське</a:t>
            </a:r>
            <a:r>
              <a:rPr lang="ru-RU" sz="2500" dirty="0"/>
              <a:t> право і </a:t>
            </a:r>
            <a:r>
              <a:rPr lang="ru-RU" sz="2500" dirty="0" err="1"/>
              <a:t>суміжні</a:t>
            </a:r>
            <a:r>
              <a:rPr lang="ru-RU" sz="2500" dirty="0"/>
              <a:t> права;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надання</a:t>
            </a:r>
            <a:r>
              <a:rPr lang="ru-RU" sz="2500" dirty="0"/>
              <a:t> </a:t>
            </a:r>
            <a:r>
              <a:rPr lang="ru-RU" sz="2500" dirty="0" err="1"/>
              <a:t>достовірної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 про методики і </a:t>
            </a:r>
            <a:r>
              <a:rPr lang="ru-RU" sz="2500" dirty="0" err="1"/>
              <a:t>результати</a:t>
            </a:r>
            <a:r>
              <a:rPr lang="ru-RU" sz="2500" dirty="0"/>
              <a:t> </a:t>
            </a:r>
            <a:r>
              <a:rPr lang="ru-RU" sz="2500" dirty="0" err="1"/>
              <a:t>досліджень</a:t>
            </a:r>
            <a:r>
              <a:rPr lang="ru-RU" sz="2500" dirty="0"/>
              <a:t>, </a:t>
            </a:r>
            <a:r>
              <a:rPr lang="ru-RU" sz="2500" dirty="0" err="1"/>
              <a:t>джерела</a:t>
            </a:r>
            <a:r>
              <a:rPr lang="ru-RU" sz="2500" dirty="0"/>
              <a:t> </a:t>
            </a:r>
            <a:r>
              <a:rPr lang="ru-RU" sz="2500" dirty="0" err="1"/>
              <a:t>використаної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 та </a:t>
            </a:r>
            <a:r>
              <a:rPr lang="ru-RU" sz="2500" dirty="0" err="1"/>
              <a:t>власну</a:t>
            </a:r>
            <a:r>
              <a:rPr lang="ru-RU" sz="2500" dirty="0"/>
              <a:t> </a:t>
            </a:r>
            <a:r>
              <a:rPr lang="ru-RU" sz="2500" dirty="0" err="1"/>
              <a:t>педагогічну</a:t>
            </a:r>
            <a:r>
              <a:rPr lang="ru-RU" sz="2500" dirty="0"/>
              <a:t> (</a:t>
            </a:r>
            <a:r>
              <a:rPr lang="ru-RU" sz="2500" dirty="0" err="1"/>
              <a:t>науково-педагогічну</a:t>
            </a:r>
            <a:r>
              <a:rPr lang="ru-RU" sz="2500" dirty="0"/>
              <a:t>, </a:t>
            </a:r>
            <a:r>
              <a:rPr lang="ru-RU" sz="2500" dirty="0" err="1"/>
              <a:t>творчу</a:t>
            </a:r>
            <a:r>
              <a:rPr lang="ru-RU" sz="2500" dirty="0"/>
              <a:t>) </a:t>
            </a:r>
            <a:r>
              <a:rPr lang="ru-RU" sz="2500" dirty="0" err="1"/>
              <a:t>діяльність</a:t>
            </a:r>
            <a:r>
              <a:rPr lang="ru-RU" sz="25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2500" dirty="0"/>
              <a:t>контроль за </a:t>
            </a:r>
            <a:r>
              <a:rPr lang="ru-RU" sz="2500" dirty="0" err="1"/>
              <a:t>дотриманням</a:t>
            </a:r>
            <a:r>
              <a:rPr lang="ru-RU" sz="2500" dirty="0"/>
              <a:t> </a:t>
            </a:r>
            <a:r>
              <a:rPr lang="ru-RU" sz="2500" dirty="0" err="1"/>
              <a:t>академічної</a:t>
            </a:r>
            <a:r>
              <a:rPr lang="ru-RU" sz="2500" dirty="0"/>
              <a:t> </a:t>
            </a:r>
            <a:r>
              <a:rPr lang="ru-RU" sz="2500" dirty="0" err="1"/>
              <a:t>доброчесності</a:t>
            </a:r>
            <a:r>
              <a:rPr lang="ru-RU" sz="2500" dirty="0"/>
              <a:t> </a:t>
            </a:r>
            <a:r>
              <a:rPr lang="ru-RU" sz="2500" dirty="0" err="1"/>
              <a:t>здобувачами</a:t>
            </a:r>
            <a:r>
              <a:rPr lang="ru-RU" sz="2500" dirty="0"/>
              <a:t> </a:t>
            </a:r>
            <a:r>
              <a:rPr lang="ru-RU" sz="2500" dirty="0" err="1"/>
              <a:t>освіти</a:t>
            </a:r>
            <a:r>
              <a:rPr lang="ru-RU" sz="25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об’єктивне</a:t>
            </a:r>
            <a:r>
              <a:rPr lang="ru-RU" sz="2500" dirty="0"/>
              <a:t> </a:t>
            </a:r>
            <a:r>
              <a:rPr lang="ru-RU" sz="2500" dirty="0" err="1"/>
              <a:t>оцінювання</a:t>
            </a:r>
            <a:r>
              <a:rPr lang="ru-RU" sz="2500" dirty="0"/>
              <a:t> </a:t>
            </a:r>
            <a:r>
              <a:rPr lang="ru-RU" sz="2500" dirty="0" err="1"/>
              <a:t>результатів</a:t>
            </a:r>
            <a:r>
              <a:rPr lang="ru-RU" sz="2500" dirty="0"/>
              <a:t> </a:t>
            </a:r>
            <a:r>
              <a:rPr lang="ru-RU" sz="2500" dirty="0" err="1"/>
              <a:t>навчання</a:t>
            </a:r>
            <a:r>
              <a:rPr lang="ru-RU" sz="25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5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500" dirty="0" smtClean="0"/>
              <a:t>(ст. 42(2) ЗУ «Про </a:t>
            </a:r>
            <a:r>
              <a:rPr lang="ru-RU" sz="2500" dirty="0" err="1" smtClean="0"/>
              <a:t>освіту</a:t>
            </a:r>
            <a:r>
              <a:rPr lang="ru-RU" sz="2500" dirty="0" smtClean="0"/>
              <a:t>»).</a:t>
            </a:r>
            <a:endParaRPr lang="ru-RU" sz="25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2048" y="43954"/>
            <a:ext cx="8316416" cy="1080790"/>
          </a:xfrm>
        </p:spPr>
        <p:txBody>
          <a:bodyPr anchor="ctr">
            <a:normAutofit/>
          </a:bodyPr>
          <a:lstStyle/>
          <a:p>
            <a:r>
              <a:rPr lang="ru-RU" sz="3000" b="1" dirty="0" err="1"/>
              <a:t>Дотримання</a:t>
            </a:r>
            <a:r>
              <a:rPr lang="ru-RU" sz="3000" b="1" dirty="0"/>
              <a:t> </a:t>
            </a:r>
            <a:r>
              <a:rPr lang="ru-RU" sz="3000" b="1" dirty="0" err="1"/>
              <a:t>академічної</a:t>
            </a:r>
            <a:r>
              <a:rPr lang="ru-RU" sz="3000" b="1" dirty="0"/>
              <a:t> </a:t>
            </a:r>
            <a:r>
              <a:rPr lang="ru-RU" sz="3000" b="1" dirty="0" err="1"/>
              <a:t>доброчесності</a:t>
            </a:r>
            <a:r>
              <a:rPr lang="ru-RU" sz="3000" b="1" dirty="0"/>
              <a:t> </a:t>
            </a:r>
            <a:r>
              <a:rPr lang="ru-RU" sz="3000" b="1" dirty="0" err="1"/>
              <a:t>здобувачами</a:t>
            </a:r>
            <a:r>
              <a:rPr lang="ru-RU" sz="3000" b="1" dirty="0"/>
              <a:t> </a:t>
            </a:r>
            <a:r>
              <a:rPr lang="ru-RU" sz="3000" b="1" dirty="0" err="1" smtClean="0"/>
              <a:t>освіти</a:t>
            </a:r>
            <a:r>
              <a:rPr lang="ru-RU" sz="3000" b="1" dirty="0" smtClean="0"/>
              <a:t>: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388424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dirty="0" err="1"/>
              <a:t>самостійне</a:t>
            </a:r>
            <a:r>
              <a:rPr lang="ru-RU" sz="2500" dirty="0"/>
              <a:t> </a:t>
            </a:r>
            <a:r>
              <a:rPr lang="ru-RU" sz="2500" dirty="0" err="1"/>
              <a:t>виконання</a:t>
            </a:r>
            <a:r>
              <a:rPr lang="ru-RU" sz="2500" dirty="0"/>
              <a:t> </a:t>
            </a:r>
            <a:r>
              <a:rPr lang="ru-RU" sz="2500" dirty="0" err="1"/>
              <a:t>навчальних</a:t>
            </a:r>
            <a:r>
              <a:rPr lang="ru-RU" sz="2500" dirty="0"/>
              <a:t> </a:t>
            </a:r>
            <a:r>
              <a:rPr lang="ru-RU" sz="2500" dirty="0" err="1"/>
              <a:t>завдань</a:t>
            </a:r>
            <a:r>
              <a:rPr lang="ru-RU" sz="2500" dirty="0"/>
              <a:t>, </a:t>
            </a:r>
            <a:r>
              <a:rPr lang="ru-RU" sz="2500" dirty="0" err="1"/>
              <a:t>завдань</a:t>
            </a:r>
            <a:r>
              <a:rPr lang="ru-RU" sz="2500" dirty="0"/>
              <a:t> поточного та </a:t>
            </a:r>
            <a:r>
              <a:rPr lang="ru-RU" sz="2500" dirty="0" err="1"/>
              <a:t>підсумкового</a:t>
            </a:r>
            <a:r>
              <a:rPr lang="ru-RU" sz="2500" dirty="0"/>
              <a:t> контролю </a:t>
            </a:r>
            <a:r>
              <a:rPr lang="ru-RU" sz="2500" dirty="0" err="1"/>
              <a:t>результатів</a:t>
            </a:r>
            <a:r>
              <a:rPr lang="ru-RU" sz="2500" dirty="0"/>
              <a:t> </a:t>
            </a:r>
            <a:r>
              <a:rPr lang="ru-RU" sz="2500" dirty="0" err="1"/>
              <a:t>навчання</a:t>
            </a:r>
            <a:r>
              <a:rPr lang="ru-RU" sz="2500" dirty="0"/>
              <a:t> (для </a:t>
            </a:r>
            <a:r>
              <a:rPr lang="ru-RU" sz="2500" dirty="0" err="1"/>
              <a:t>осіб</a:t>
            </a:r>
            <a:r>
              <a:rPr lang="ru-RU" sz="2500" dirty="0"/>
              <a:t> з </a:t>
            </a:r>
            <a:r>
              <a:rPr lang="ru-RU" sz="2500" dirty="0" err="1"/>
              <a:t>особливими</a:t>
            </a:r>
            <a:r>
              <a:rPr lang="ru-RU" sz="2500" dirty="0"/>
              <a:t> </a:t>
            </a:r>
            <a:r>
              <a:rPr lang="ru-RU" sz="2500" dirty="0" err="1"/>
              <a:t>освітніми</a:t>
            </a:r>
            <a:r>
              <a:rPr lang="ru-RU" sz="2500" dirty="0"/>
              <a:t> потребами </a:t>
            </a:r>
            <a:r>
              <a:rPr lang="ru-RU" sz="2500" dirty="0" err="1"/>
              <a:t>ця</a:t>
            </a:r>
            <a:r>
              <a:rPr lang="ru-RU" sz="2500" dirty="0"/>
              <a:t> </a:t>
            </a:r>
            <a:r>
              <a:rPr lang="ru-RU" sz="2500" dirty="0" err="1"/>
              <a:t>вимога</a:t>
            </a:r>
            <a:r>
              <a:rPr lang="ru-RU" sz="2500" dirty="0"/>
              <a:t> </a:t>
            </a:r>
            <a:r>
              <a:rPr lang="ru-RU" sz="2500" dirty="0" err="1"/>
              <a:t>застосовується</a:t>
            </a:r>
            <a:r>
              <a:rPr lang="ru-RU" sz="2500" dirty="0"/>
              <a:t> з </a:t>
            </a:r>
            <a:r>
              <a:rPr lang="ru-RU" sz="2500" dirty="0" err="1"/>
              <a:t>урахуванням</a:t>
            </a:r>
            <a:r>
              <a:rPr lang="ru-RU" sz="2500" dirty="0"/>
              <a:t> </a:t>
            </a:r>
            <a:r>
              <a:rPr lang="ru-RU" sz="2500" dirty="0" err="1"/>
              <a:t>їхніх</a:t>
            </a:r>
            <a:r>
              <a:rPr lang="ru-RU" sz="2500" dirty="0"/>
              <a:t> </a:t>
            </a:r>
            <a:r>
              <a:rPr lang="ru-RU" sz="2500" dirty="0" err="1"/>
              <a:t>індивідуальних</a:t>
            </a:r>
            <a:r>
              <a:rPr lang="ru-RU" sz="2500" dirty="0"/>
              <a:t> потреб і </a:t>
            </a:r>
            <a:r>
              <a:rPr lang="ru-RU" sz="2500" dirty="0" err="1"/>
              <a:t>можливостей</a:t>
            </a:r>
            <a:r>
              <a:rPr lang="ru-RU" sz="2500" dirty="0"/>
              <a:t>);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посилання</a:t>
            </a:r>
            <a:r>
              <a:rPr lang="ru-RU" sz="2500" dirty="0"/>
              <a:t> на </a:t>
            </a:r>
            <a:r>
              <a:rPr lang="ru-RU" sz="2500" dirty="0" err="1"/>
              <a:t>джерела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 у </a:t>
            </a:r>
            <a:r>
              <a:rPr lang="ru-RU" sz="2500" dirty="0" err="1"/>
              <a:t>разі</a:t>
            </a:r>
            <a:r>
              <a:rPr lang="ru-RU" sz="2500" dirty="0"/>
              <a:t> </a:t>
            </a:r>
            <a:r>
              <a:rPr lang="ru-RU" sz="2500" dirty="0" err="1"/>
              <a:t>використання</a:t>
            </a:r>
            <a:r>
              <a:rPr lang="ru-RU" sz="2500" dirty="0"/>
              <a:t> </a:t>
            </a:r>
            <a:r>
              <a:rPr lang="ru-RU" sz="2500" dirty="0" err="1"/>
              <a:t>ідей</a:t>
            </a:r>
            <a:r>
              <a:rPr lang="ru-RU" sz="2500" dirty="0"/>
              <a:t>, </a:t>
            </a:r>
            <a:r>
              <a:rPr lang="ru-RU" sz="2500" dirty="0" err="1"/>
              <a:t>розробок</a:t>
            </a:r>
            <a:r>
              <a:rPr lang="ru-RU" sz="2500" dirty="0"/>
              <a:t>, </a:t>
            </a:r>
            <a:r>
              <a:rPr lang="ru-RU" sz="2500" dirty="0" err="1"/>
              <a:t>тверджень</a:t>
            </a:r>
            <a:r>
              <a:rPr lang="ru-RU" sz="2500" dirty="0"/>
              <a:t>, </a:t>
            </a:r>
            <a:r>
              <a:rPr lang="ru-RU" sz="2500" dirty="0" err="1"/>
              <a:t>відомостей</a:t>
            </a:r>
            <a:r>
              <a:rPr lang="ru-RU" sz="25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дотримання</a:t>
            </a:r>
            <a:r>
              <a:rPr lang="ru-RU" sz="2500" dirty="0"/>
              <a:t> норм </a:t>
            </a:r>
            <a:r>
              <a:rPr lang="ru-RU" sz="2500" dirty="0" err="1"/>
              <a:t>законодавства</a:t>
            </a:r>
            <a:r>
              <a:rPr lang="ru-RU" sz="2500" dirty="0"/>
              <a:t> про </a:t>
            </a:r>
            <a:r>
              <a:rPr lang="ru-RU" sz="2500" dirty="0" err="1"/>
              <a:t>авторське</a:t>
            </a:r>
            <a:r>
              <a:rPr lang="ru-RU" sz="2500" dirty="0"/>
              <a:t> право і </a:t>
            </a:r>
            <a:r>
              <a:rPr lang="ru-RU" sz="2500" dirty="0" err="1"/>
              <a:t>суміжні</a:t>
            </a:r>
            <a:r>
              <a:rPr lang="ru-RU" sz="2500" dirty="0"/>
              <a:t> права;</a:t>
            </a:r>
          </a:p>
          <a:p>
            <a:pPr>
              <a:lnSpc>
                <a:spcPct val="80000"/>
              </a:lnSpc>
            </a:pPr>
            <a:r>
              <a:rPr lang="ru-RU" sz="2500" dirty="0" err="1"/>
              <a:t>надання</a:t>
            </a:r>
            <a:r>
              <a:rPr lang="ru-RU" sz="2500" dirty="0"/>
              <a:t> </a:t>
            </a:r>
            <a:r>
              <a:rPr lang="ru-RU" sz="2500" dirty="0" err="1"/>
              <a:t>достовірної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 про </a:t>
            </a:r>
            <a:r>
              <a:rPr lang="ru-RU" sz="2500" dirty="0" err="1"/>
              <a:t>результати</a:t>
            </a:r>
            <a:r>
              <a:rPr lang="ru-RU" sz="2500" dirty="0"/>
              <a:t> </a:t>
            </a:r>
            <a:r>
              <a:rPr lang="ru-RU" sz="2500" dirty="0" err="1"/>
              <a:t>власної</a:t>
            </a:r>
            <a:r>
              <a:rPr lang="ru-RU" sz="2500" dirty="0"/>
              <a:t> </a:t>
            </a:r>
            <a:r>
              <a:rPr lang="ru-RU" sz="2500" dirty="0" err="1"/>
              <a:t>навчальної</a:t>
            </a:r>
            <a:r>
              <a:rPr lang="ru-RU" sz="2500" dirty="0"/>
              <a:t> (</a:t>
            </a:r>
            <a:r>
              <a:rPr lang="ru-RU" sz="2500" dirty="0" err="1"/>
              <a:t>наукової</a:t>
            </a:r>
            <a:r>
              <a:rPr lang="ru-RU" sz="2500" dirty="0"/>
              <a:t>, </a:t>
            </a:r>
            <a:r>
              <a:rPr lang="ru-RU" sz="2500" dirty="0" err="1"/>
              <a:t>творчої</a:t>
            </a:r>
            <a:r>
              <a:rPr lang="ru-RU" sz="2500" dirty="0"/>
              <a:t>) </a:t>
            </a:r>
            <a:r>
              <a:rPr lang="ru-RU" sz="2500" dirty="0" err="1"/>
              <a:t>діяльності</a:t>
            </a:r>
            <a:r>
              <a:rPr lang="ru-RU" sz="2500" dirty="0"/>
              <a:t>, </a:t>
            </a:r>
            <a:r>
              <a:rPr lang="ru-RU" sz="2500" dirty="0" err="1"/>
              <a:t>використані</a:t>
            </a:r>
            <a:r>
              <a:rPr lang="ru-RU" sz="2500" dirty="0"/>
              <a:t> методики </a:t>
            </a:r>
            <a:r>
              <a:rPr lang="ru-RU" sz="2500" dirty="0" err="1"/>
              <a:t>досліджень</a:t>
            </a:r>
            <a:r>
              <a:rPr lang="ru-RU" sz="2500" dirty="0"/>
              <a:t> і </a:t>
            </a:r>
            <a:r>
              <a:rPr lang="ru-RU" sz="2500" dirty="0" err="1"/>
              <a:t>джерела</a:t>
            </a:r>
            <a:r>
              <a:rPr lang="ru-RU" sz="2500" dirty="0"/>
              <a:t> </a:t>
            </a:r>
            <a:r>
              <a:rPr lang="ru-RU" sz="2500" dirty="0" err="1"/>
              <a:t>інформації</a:t>
            </a:r>
            <a:r>
              <a:rPr lang="ru-RU" sz="25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500" dirty="0"/>
              <a:t> </a:t>
            </a:r>
            <a:endParaRPr lang="ru-RU" sz="25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500" dirty="0" smtClean="0"/>
              <a:t>(ст. 42(3) ЗУ «Про </a:t>
            </a:r>
            <a:r>
              <a:rPr lang="ru-RU" sz="2500" dirty="0" err="1" smtClean="0"/>
              <a:t>освіту</a:t>
            </a:r>
            <a:r>
              <a:rPr lang="ru-RU" sz="2500" dirty="0" smtClean="0"/>
              <a:t>», ст. 58(3-1) ЗУ «Про </a:t>
            </a:r>
            <a:r>
              <a:rPr lang="ru-RU" sz="2500" dirty="0" err="1" smtClean="0"/>
              <a:t>вищу</a:t>
            </a:r>
            <a:r>
              <a:rPr lang="ru-RU" sz="2500" dirty="0" smtClean="0"/>
              <a:t> </a:t>
            </a:r>
            <a:r>
              <a:rPr lang="ru-RU" sz="2500" dirty="0" err="1" smtClean="0"/>
              <a:t>освіту</a:t>
            </a:r>
            <a:r>
              <a:rPr lang="ru-RU" sz="2500" smtClean="0"/>
              <a:t>»).</a:t>
            </a:r>
            <a:endParaRPr lang="ru-RU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1" y="256828"/>
            <a:ext cx="8892480" cy="939924"/>
          </a:xfrm>
        </p:spPr>
        <p:txBody>
          <a:bodyPr anchor="ctr">
            <a:noAutofit/>
          </a:bodyPr>
          <a:lstStyle/>
          <a:p>
            <a:r>
              <a:rPr lang="uk-UA" sz="3000" b="1" dirty="0"/>
              <a:t>Види академічної відповідальності </a:t>
            </a:r>
            <a:r>
              <a:rPr lang="uk-UA" sz="3000" b="1" dirty="0" smtClean="0"/>
              <a:t/>
            </a:r>
            <a:br>
              <a:rPr lang="uk-UA" sz="3000" b="1" dirty="0" smtClean="0"/>
            </a:br>
            <a:r>
              <a:rPr lang="uk-UA" sz="3000" b="1" dirty="0" smtClean="0"/>
              <a:t>науково-педагогічних працівників: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388424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100" dirty="0"/>
          </a:p>
          <a:p>
            <a:pPr>
              <a:lnSpc>
                <a:spcPct val="80000"/>
              </a:lnSpc>
            </a:pPr>
            <a:r>
              <a:rPr lang="ru-RU" sz="3000" dirty="0" err="1"/>
              <a:t>відмова</a:t>
            </a:r>
            <a:r>
              <a:rPr lang="ru-RU" sz="3000" dirty="0"/>
              <a:t> у </a:t>
            </a:r>
            <a:r>
              <a:rPr lang="ru-RU" sz="3000" dirty="0" err="1"/>
              <a:t>присудженні</a:t>
            </a:r>
            <a:r>
              <a:rPr lang="ru-RU" sz="3000" dirty="0"/>
              <a:t> </a:t>
            </a:r>
            <a:r>
              <a:rPr lang="ru-RU" sz="3000" dirty="0" err="1"/>
              <a:t>наукового</a:t>
            </a:r>
            <a:r>
              <a:rPr lang="ru-RU" sz="3000" dirty="0"/>
              <a:t> </a:t>
            </a:r>
            <a:r>
              <a:rPr lang="ru-RU" sz="3000" dirty="0" err="1"/>
              <a:t>ступеня</a:t>
            </a:r>
            <a:r>
              <a:rPr lang="ru-RU" sz="3000" dirty="0"/>
              <a:t>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присвоєнні</a:t>
            </a:r>
            <a:r>
              <a:rPr lang="ru-RU" sz="3000" dirty="0"/>
              <a:t> </a:t>
            </a:r>
            <a:r>
              <a:rPr lang="ru-RU" sz="3000" dirty="0" err="1"/>
              <a:t>вченого</a:t>
            </a:r>
            <a:r>
              <a:rPr lang="ru-RU" sz="3000" dirty="0"/>
              <a:t> </a:t>
            </a:r>
            <a:r>
              <a:rPr lang="ru-RU" sz="3000" dirty="0" err="1"/>
              <a:t>звання</a:t>
            </a:r>
            <a:r>
              <a:rPr lang="ru-RU" sz="30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позбавлення</a:t>
            </a:r>
            <a:r>
              <a:rPr lang="ru-RU" sz="3000" dirty="0"/>
              <a:t> </a:t>
            </a:r>
            <a:r>
              <a:rPr lang="ru-RU" sz="3000" dirty="0" err="1"/>
              <a:t>присудженого</a:t>
            </a:r>
            <a:r>
              <a:rPr lang="ru-RU" sz="3000" dirty="0"/>
              <a:t> </a:t>
            </a:r>
            <a:r>
              <a:rPr lang="ru-RU" sz="3000" dirty="0" err="1"/>
              <a:t>наукового</a:t>
            </a:r>
            <a:r>
              <a:rPr lang="ru-RU" sz="3000" dirty="0"/>
              <a:t> (</a:t>
            </a:r>
            <a:r>
              <a:rPr lang="ru-RU" sz="3000" dirty="0" err="1"/>
              <a:t>освітньо-творчого</a:t>
            </a:r>
            <a:r>
              <a:rPr lang="ru-RU" sz="3000" dirty="0"/>
              <a:t>) </a:t>
            </a:r>
            <a:r>
              <a:rPr lang="ru-RU" sz="3000" dirty="0" err="1"/>
              <a:t>ступеня</a:t>
            </a:r>
            <a:r>
              <a:rPr lang="ru-RU" sz="3000" dirty="0"/>
              <a:t>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присвоєного</a:t>
            </a:r>
            <a:r>
              <a:rPr lang="ru-RU" sz="3000" dirty="0"/>
              <a:t> </a:t>
            </a:r>
            <a:r>
              <a:rPr lang="ru-RU" sz="3000" dirty="0" err="1"/>
              <a:t>вченого</a:t>
            </a:r>
            <a:r>
              <a:rPr lang="ru-RU" sz="3000" dirty="0"/>
              <a:t> </a:t>
            </a:r>
            <a:r>
              <a:rPr lang="ru-RU" sz="3000" dirty="0" err="1"/>
              <a:t>звання</a:t>
            </a:r>
            <a:r>
              <a:rPr lang="ru-RU" sz="30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відмова</a:t>
            </a:r>
            <a:r>
              <a:rPr lang="ru-RU" sz="3000" dirty="0"/>
              <a:t> в </a:t>
            </a:r>
            <a:r>
              <a:rPr lang="ru-RU" sz="3000" dirty="0" err="1"/>
              <a:t>присвоєнні</a:t>
            </a:r>
            <a:r>
              <a:rPr lang="ru-RU" sz="3000" dirty="0"/>
              <a:t> </a:t>
            </a:r>
            <a:r>
              <a:rPr lang="ru-RU" sz="3000" dirty="0" err="1"/>
              <a:t>або</a:t>
            </a:r>
            <a:r>
              <a:rPr lang="ru-RU" sz="3000" dirty="0"/>
              <a:t> </a:t>
            </a:r>
            <a:r>
              <a:rPr lang="ru-RU" sz="3000" dirty="0" err="1"/>
              <a:t>позбавлення</a:t>
            </a:r>
            <a:r>
              <a:rPr lang="ru-RU" sz="3000" dirty="0"/>
              <a:t> </a:t>
            </a:r>
            <a:r>
              <a:rPr lang="ru-RU" sz="3000" dirty="0" err="1"/>
              <a:t>присвоєного</a:t>
            </a:r>
            <a:r>
              <a:rPr lang="ru-RU" sz="3000" dirty="0"/>
              <a:t> </a:t>
            </a:r>
            <a:r>
              <a:rPr lang="ru-RU" sz="3000" dirty="0" err="1"/>
              <a:t>педагогічного</a:t>
            </a:r>
            <a:r>
              <a:rPr lang="ru-RU" sz="3000" dirty="0"/>
              <a:t> </a:t>
            </a:r>
            <a:r>
              <a:rPr lang="ru-RU" sz="3000" dirty="0" err="1"/>
              <a:t>звання</a:t>
            </a:r>
            <a:r>
              <a:rPr lang="ru-RU" sz="3000" dirty="0"/>
              <a:t>, </a:t>
            </a:r>
            <a:r>
              <a:rPr lang="ru-RU" sz="3000" dirty="0" err="1"/>
              <a:t>кваліфікаційної</a:t>
            </a:r>
            <a:r>
              <a:rPr lang="ru-RU" sz="3000" dirty="0"/>
              <a:t> </a:t>
            </a:r>
            <a:r>
              <a:rPr lang="ru-RU" sz="3000" dirty="0" err="1"/>
              <a:t>категорії</a:t>
            </a:r>
            <a:r>
              <a:rPr lang="ru-RU" sz="30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позбавлення</a:t>
            </a:r>
            <a:r>
              <a:rPr lang="ru-RU" sz="3000" dirty="0"/>
              <a:t> права </a:t>
            </a:r>
            <a:r>
              <a:rPr lang="ru-RU" sz="3000" dirty="0" err="1"/>
              <a:t>брати</a:t>
            </a:r>
            <a:r>
              <a:rPr lang="ru-RU" sz="3000" dirty="0"/>
              <a:t> участь у </a:t>
            </a:r>
            <a:r>
              <a:rPr lang="ru-RU" sz="3000" dirty="0" err="1"/>
              <a:t>роботі</a:t>
            </a:r>
            <a:r>
              <a:rPr lang="ru-RU" sz="3000" dirty="0"/>
              <a:t> </a:t>
            </a:r>
            <a:r>
              <a:rPr lang="ru-RU" sz="3000" dirty="0" err="1"/>
              <a:t>визначених</a:t>
            </a:r>
            <a:r>
              <a:rPr lang="ru-RU" sz="3000" dirty="0"/>
              <a:t> законом </a:t>
            </a:r>
            <a:r>
              <a:rPr lang="ru-RU" sz="3000" dirty="0" err="1"/>
              <a:t>органів</a:t>
            </a:r>
            <a:r>
              <a:rPr lang="ru-RU" sz="3000" dirty="0"/>
              <a:t>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займати</a:t>
            </a:r>
            <a:r>
              <a:rPr lang="ru-RU" sz="3000" dirty="0"/>
              <a:t> </a:t>
            </a:r>
            <a:r>
              <a:rPr lang="ru-RU" sz="3000" dirty="0" err="1"/>
              <a:t>визначені</a:t>
            </a:r>
            <a:r>
              <a:rPr lang="ru-RU" sz="3000" dirty="0"/>
              <a:t> законом посади</a:t>
            </a:r>
            <a:r>
              <a:rPr lang="ru-RU" sz="3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ru-RU" sz="3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3000" dirty="0" smtClean="0"/>
              <a:t>(ст. 42(5) ЗУ «Про </a:t>
            </a:r>
            <a:r>
              <a:rPr lang="ru-RU" sz="3000" dirty="0" err="1" smtClean="0"/>
              <a:t>освіту</a:t>
            </a:r>
            <a:r>
              <a:rPr lang="ru-RU" sz="3000" dirty="0" smtClean="0"/>
              <a:t>»).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0040" y="188640"/>
            <a:ext cx="8460432" cy="791741"/>
          </a:xfrm>
        </p:spPr>
        <p:txBody>
          <a:bodyPr anchor="ctr">
            <a:noAutofit/>
          </a:bodyPr>
          <a:lstStyle/>
          <a:p>
            <a:r>
              <a:rPr lang="uk-UA" sz="3000" b="1" dirty="0"/>
              <a:t>Види академічної відповідальності для </a:t>
            </a:r>
            <a:r>
              <a:rPr lang="uk-UA" sz="3000" b="1" dirty="0" smtClean="0"/>
              <a:t>здобувачів освіти: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828092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 dirty="0" err="1"/>
              <a:t>повторне</a:t>
            </a:r>
            <a:r>
              <a:rPr lang="ru-RU" sz="3000" dirty="0"/>
              <a:t> </a:t>
            </a:r>
            <a:r>
              <a:rPr lang="ru-RU" sz="3000" dirty="0" err="1"/>
              <a:t>проходження</a:t>
            </a:r>
            <a:r>
              <a:rPr lang="ru-RU" sz="3000" dirty="0"/>
              <a:t> </a:t>
            </a:r>
            <a:r>
              <a:rPr lang="ru-RU" sz="3000" dirty="0" err="1"/>
              <a:t>оцінювання</a:t>
            </a:r>
            <a:r>
              <a:rPr lang="ru-RU" sz="3000" dirty="0"/>
              <a:t> (</a:t>
            </a:r>
            <a:r>
              <a:rPr lang="ru-RU" sz="3000" dirty="0" err="1"/>
              <a:t>контрольна</a:t>
            </a:r>
            <a:r>
              <a:rPr lang="ru-RU" sz="3000" dirty="0"/>
              <a:t> робота, </a:t>
            </a:r>
            <a:r>
              <a:rPr lang="ru-RU" sz="3000" dirty="0" err="1"/>
              <a:t>іспит</a:t>
            </a:r>
            <a:r>
              <a:rPr lang="ru-RU" sz="3000" dirty="0"/>
              <a:t>, </a:t>
            </a:r>
            <a:r>
              <a:rPr lang="ru-RU" sz="3000" dirty="0" err="1"/>
              <a:t>залік</a:t>
            </a:r>
            <a:r>
              <a:rPr lang="ru-RU" sz="3000" dirty="0"/>
              <a:t> </a:t>
            </a:r>
            <a:r>
              <a:rPr lang="ru-RU" sz="3000" dirty="0" err="1"/>
              <a:t>тощо</a:t>
            </a:r>
            <a:r>
              <a:rPr lang="ru-RU" sz="3000" dirty="0"/>
              <a:t>);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повторне</a:t>
            </a:r>
            <a:r>
              <a:rPr lang="ru-RU" sz="3000" dirty="0"/>
              <a:t> </a:t>
            </a:r>
            <a:r>
              <a:rPr lang="ru-RU" sz="3000" dirty="0" err="1"/>
              <a:t>проходження</a:t>
            </a:r>
            <a:r>
              <a:rPr lang="ru-RU" sz="3000" dirty="0"/>
              <a:t> </a:t>
            </a:r>
            <a:r>
              <a:rPr lang="ru-RU" sz="3000" dirty="0" err="1"/>
              <a:t>відповідного</a:t>
            </a:r>
            <a:r>
              <a:rPr lang="ru-RU" sz="3000" dirty="0"/>
              <a:t> </a:t>
            </a:r>
            <a:r>
              <a:rPr lang="ru-RU" sz="3000" dirty="0" err="1"/>
              <a:t>освітнього</a:t>
            </a:r>
            <a:r>
              <a:rPr lang="ru-RU" sz="3000" dirty="0"/>
              <a:t> компонента </a:t>
            </a:r>
            <a:r>
              <a:rPr lang="ru-RU" sz="3000" dirty="0" err="1"/>
              <a:t>освітньої</a:t>
            </a:r>
            <a:r>
              <a:rPr lang="ru-RU" sz="3000" dirty="0"/>
              <a:t> </a:t>
            </a:r>
            <a:r>
              <a:rPr lang="ru-RU" sz="3000" dirty="0" err="1"/>
              <a:t>програми</a:t>
            </a:r>
            <a:r>
              <a:rPr lang="ru-RU" sz="30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відрахування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закладу </a:t>
            </a:r>
            <a:r>
              <a:rPr lang="ru-RU" sz="3000" dirty="0" err="1"/>
              <a:t>освіти</a:t>
            </a:r>
            <a:r>
              <a:rPr lang="ru-RU" sz="3000" dirty="0"/>
              <a:t> (</a:t>
            </a:r>
            <a:r>
              <a:rPr lang="ru-RU" sz="3000" dirty="0" err="1"/>
              <a:t>крім</a:t>
            </a:r>
            <a:r>
              <a:rPr lang="ru-RU" sz="3000" dirty="0"/>
              <a:t> </a:t>
            </a:r>
            <a:r>
              <a:rPr lang="ru-RU" sz="3000" dirty="0" err="1"/>
              <a:t>осіб</a:t>
            </a:r>
            <a:r>
              <a:rPr lang="ru-RU" sz="3000" dirty="0"/>
              <a:t>, </a:t>
            </a:r>
            <a:r>
              <a:rPr lang="ru-RU" sz="3000" dirty="0" err="1"/>
              <a:t>які</a:t>
            </a:r>
            <a:r>
              <a:rPr lang="ru-RU" sz="3000" dirty="0"/>
              <a:t> </a:t>
            </a:r>
            <a:r>
              <a:rPr lang="ru-RU" sz="3000" dirty="0" err="1"/>
              <a:t>здобувають</a:t>
            </a:r>
            <a:r>
              <a:rPr lang="ru-RU" sz="3000" dirty="0"/>
              <a:t> </a:t>
            </a:r>
            <a:r>
              <a:rPr lang="ru-RU" sz="3000" dirty="0" err="1"/>
              <a:t>загальну</a:t>
            </a:r>
            <a:r>
              <a:rPr lang="ru-RU" sz="3000" dirty="0"/>
              <a:t> </a:t>
            </a:r>
            <a:r>
              <a:rPr lang="ru-RU" sz="3000" dirty="0" err="1"/>
              <a:t>середню</a:t>
            </a:r>
            <a:r>
              <a:rPr lang="ru-RU" sz="3000" dirty="0"/>
              <a:t> </a:t>
            </a:r>
            <a:r>
              <a:rPr lang="ru-RU" sz="3000" dirty="0" err="1"/>
              <a:t>освіту</a:t>
            </a:r>
            <a:r>
              <a:rPr lang="ru-RU" sz="3000" dirty="0"/>
              <a:t>);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позбавлення</a:t>
            </a:r>
            <a:r>
              <a:rPr lang="ru-RU" sz="3000" dirty="0"/>
              <a:t> </a:t>
            </a:r>
            <a:r>
              <a:rPr lang="ru-RU" sz="3000" dirty="0" err="1"/>
              <a:t>академічної</a:t>
            </a:r>
            <a:r>
              <a:rPr lang="ru-RU" sz="3000" dirty="0"/>
              <a:t> </a:t>
            </a:r>
            <a:r>
              <a:rPr lang="ru-RU" sz="3000" dirty="0" err="1"/>
              <a:t>стипендії</a:t>
            </a:r>
            <a:r>
              <a:rPr lang="ru-RU" sz="3000" dirty="0"/>
              <a:t>;</a:t>
            </a:r>
          </a:p>
          <a:p>
            <a:pPr>
              <a:lnSpc>
                <a:spcPct val="80000"/>
              </a:lnSpc>
            </a:pPr>
            <a:r>
              <a:rPr lang="ru-RU" sz="3000" dirty="0" err="1"/>
              <a:t>позбавлення</a:t>
            </a:r>
            <a:r>
              <a:rPr lang="ru-RU" sz="3000" dirty="0"/>
              <a:t> </a:t>
            </a:r>
            <a:r>
              <a:rPr lang="ru-RU" sz="3000" dirty="0" err="1"/>
              <a:t>наданих</a:t>
            </a:r>
            <a:r>
              <a:rPr lang="ru-RU" sz="3000" dirty="0"/>
              <a:t> закладом </a:t>
            </a:r>
            <a:r>
              <a:rPr lang="ru-RU" sz="3000" dirty="0" err="1"/>
              <a:t>освіти</a:t>
            </a:r>
            <a:r>
              <a:rPr lang="ru-RU" sz="3000" dirty="0"/>
              <a:t> </a:t>
            </a:r>
            <a:r>
              <a:rPr lang="ru-RU" sz="3000" dirty="0" err="1"/>
              <a:t>пільг</a:t>
            </a:r>
            <a:r>
              <a:rPr lang="ru-RU" sz="3000" dirty="0"/>
              <a:t> з оплати </a:t>
            </a:r>
            <a:r>
              <a:rPr lang="ru-RU" sz="3000" dirty="0" err="1"/>
              <a:t>навчання</a:t>
            </a:r>
            <a:r>
              <a:rPr lang="ru-RU" sz="30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30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000" dirty="0" smtClean="0"/>
              <a:t>(ст. 42(6) ЗУ «Про </a:t>
            </a:r>
            <a:r>
              <a:rPr lang="ru-RU" sz="3000" dirty="0" err="1" smtClean="0"/>
              <a:t>освіту</a:t>
            </a:r>
            <a:r>
              <a:rPr lang="ru-RU" sz="3000" dirty="0" smtClean="0"/>
              <a:t>»).</a:t>
            </a:r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27509"/>
            <a:ext cx="8172400" cy="55377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b="1" dirty="0" err="1" smtClean="0"/>
              <a:t>Встановлення</a:t>
            </a:r>
            <a:r>
              <a:rPr lang="ru-RU" b="1" dirty="0" smtClean="0"/>
              <a:t> </a:t>
            </a:r>
            <a:r>
              <a:rPr lang="ru-RU" b="1" dirty="0"/>
              <a:t>факту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/>
              <a:t>доброчесності</a:t>
            </a:r>
            <a:r>
              <a:rPr lang="ru-RU" dirty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встановлюватись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err="1" smtClean="0"/>
              <a:t>викладачем</a:t>
            </a:r>
            <a:r>
              <a:rPr lang="ru-RU" dirty="0" smtClean="0"/>
              <a:t> (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здобувача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r>
              <a:rPr lang="ru-RU" dirty="0" err="1" smtClean="0"/>
              <a:t>комітетом</a:t>
            </a:r>
            <a:r>
              <a:rPr lang="ru-RU" dirty="0" smtClean="0"/>
              <a:t> з </a:t>
            </a:r>
            <a:r>
              <a:rPr lang="ru-RU" dirty="0" err="1" smtClean="0"/>
              <a:t>етики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універистету</a:t>
            </a:r>
            <a:r>
              <a:rPr lang="ru-RU" dirty="0" smtClean="0"/>
              <a:t> (за </a:t>
            </a:r>
            <a:r>
              <a:rPr lang="ru-RU" dirty="0" err="1" smtClean="0"/>
              <a:t>поданням</a:t>
            </a:r>
            <a:r>
              <a:rPr lang="ru-RU" dirty="0" smtClean="0"/>
              <a:t> будь-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учасника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). </a:t>
            </a:r>
          </a:p>
          <a:p>
            <a:pPr>
              <a:buFont typeface="Wingdings" pitchFamily="2" charset="2"/>
              <a:buNone/>
            </a:pP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/>
              <a:t>виду </a:t>
            </a:r>
            <a:r>
              <a:rPr lang="ru-RU" b="1" dirty="0" err="1"/>
              <a:t>академічної</a:t>
            </a:r>
            <a:r>
              <a:rPr lang="ru-RU" b="1" dirty="0"/>
              <a:t> </a:t>
            </a:r>
            <a:r>
              <a:rPr lang="ru-RU" b="1" dirty="0" err="1" smtClean="0"/>
              <a:t>відповідальності</a:t>
            </a:r>
            <a:r>
              <a:rPr lang="ru-RU" b="1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err="1" smtClean="0"/>
              <a:t>викладач</a:t>
            </a:r>
            <a:r>
              <a:rPr lang="ru-RU" dirty="0" smtClean="0"/>
              <a:t> (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здобувача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err="1" smtClean="0"/>
              <a:t>вчена</a:t>
            </a:r>
            <a:r>
              <a:rPr lang="ru-RU" dirty="0" smtClean="0"/>
              <a:t> рада </a:t>
            </a:r>
            <a:r>
              <a:rPr lang="ru-RU" dirty="0" err="1" smtClean="0"/>
              <a:t>університету</a:t>
            </a:r>
            <a:r>
              <a:rPr lang="ru-RU" dirty="0" smtClean="0"/>
              <a:t> (за </a:t>
            </a:r>
            <a:r>
              <a:rPr lang="ru-RU" dirty="0" err="1" smtClean="0"/>
              <a:t>поданням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з </a:t>
            </a:r>
            <a:r>
              <a:rPr lang="ru-RU" dirty="0" err="1" smtClean="0"/>
              <a:t>етики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універистету</a:t>
            </a:r>
            <a:r>
              <a:rPr lang="ru-RU" dirty="0" smtClean="0"/>
              <a:t>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116632"/>
            <a:ext cx="7776864" cy="864096"/>
          </a:xfrm>
        </p:spPr>
        <p:txBody>
          <a:bodyPr anchor="ctr"/>
          <a:lstStyle/>
          <a:p>
            <a:r>
              <a:rPr lang="ru-RU" sz="2500" b="0" dirty="0" err="1" smtClean="0"/>
              <a:t>Домоміжні</a:t>
            </a:r>
            <a:r>
              <a:rPr lang="ru-RU" sz="2500" b="0" dirty="0" smtClean="0"/>
              <a:t> </a:t>
            </a:r>
            <a:r>
              <a:rPr lang="ru-RU" sz="2500" b="0" dirty="0" err="1" smtClean="0"/>
              <a:t>матеріали</a:t>
            </a:r>
            <a:r>
              <a:rPr lang="ru-RU" sz="2500" b="0" dirty="0" smtClean="0"/>
              <a:t> до </a:t>
            </a:r>
            <a:r>
              <a:rPr lang="ru-RU" sz="2500" b="0" dirty="0" err="1" smtClean="0"/>
              <a:t>змістового</a:t>
            </a:r>
            <a:r>
              <a:rPr lang="ru-RU" sz="2500" b="0" dirty="0" smtClean="0"/>
              <a:t> модуля:</a:t>
            </a:r>
            <a:endParaRPr lang="ru-RU" sz="25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316416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1600" dirty="0"/>
          </a:p>
          <a:p>
            <a:pPr>
              <a:spcBef>
                <a:spcPts val="600"/>
              </a:spcBef>
            </a:pPr>
            <a:r>
              <a:rPr lang="en-GB" sz="1600" dirty="0" smtClean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www.youtube.com/channel/UC9c5TDYVD_NIjiNcqZCGcdQ</a:t>
            </a:r>
            <a:r>
              <a:rPr lang="uk-UA" sz="1600" dirty="0"/>
              <a:t> </a:t>
            </a:r>
            <a:r>
              <a:rPr lang="uk-UA" sz="1600" dirty="0" smtClean="0"/>
              <a:t>- </a:t>
            </a:r>
            <a:r>
              <a:rPr lang="ru-RU" sz="1600" dirty="0" err="1" smtClean="0"/>
              <a:t>безкоштовні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відеоматеріали</a:t>
            </a:r>
            <a:r>
              <a:rPr lang="ru-RU" sz="1600" dirty="0" smtClean="0"/>
              <a:t> з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аспектів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академічної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доброчесності</a:t>
            </a:r>
            <a:r>
              <a:rPr lang="ru-RU" sz="1600" dirty="0" smtClean="0"/>
              <a:t> (</a:t>
            </a:r>
            <a:r>
              <a:rPr lang="uk-UA" sz="1600" dirty="0" smtClean="0"/>
              <a:t>матеріали проекту «</a:t>
            </a:r>
            <a:r>
              <a:rPr lang="ru-RU" sz="1600" dirty="0" err="1" smtClean="0"/>
              <a:t>Ініціатива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академічної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доброчесності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 (</a:t>
            </a:r>
            <a:r>
              <a:rPr lang="en-US" sz="1600" dirty="0" err="1" smtClean="0"/>
              <a:t>AcademicIQ</a:t>
            </a:r>
            <a:r>
              <a:rPr lang="ru-RU" sz="1600" dirty="0" smtClean="0"/>
              <a:t>)»).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hlinkClick r:id="rId3"/>
              </a:rPr>
              <a:t>https://www.youtube.com/channel/UCJcxj_QdA1ly9qAjS7ur_TQ</a:t>
            </a:r>
            <a:r>
              <a:rPr lang="uk-UA" sz="1600" dirty="0"/>
              <a:t> - серія </a:t>
            </a:r>
            <a:r>
              <a:rPr lang="uk-UA" sz="1600" dirty="0" err="1"/>
              <a:t>вебінарів</a:t>
            </a:r>
            <a:r>
              <a:rPr lang="uk-UA" sz="1600" dirty="0"/>
              <a:t> з питань академічної доброчесності «Доброчесні ефіри».</a:t>
            </a:r>
          </a:p>
          <a:p>
            <a:pPr lvl="0">
              <a:spcBef>
                <a:spcPts val="600"/>
              </a:spcBef>
            </a:pPr>
            <a:r>
              <a:rPr lang="uk-UA" sz="1600" dirty="0" smtClean="0"/>
              <a:t>Академічна </a:t>
            </a:r>
            <a:r>
              <a:rPr lang="uk-UA" sz="1600" dirty="0"/>
              <a:t>чесність як основа сталого розвитку університету / за </a:t>
            </a:r>
            <a:r>
              <a:rPr lang="uk-UA" sz="1600" dirty="0" err="1"/>
              <a:t>заг</a:t>
            </a:r>
            <a:r>
              <a:rPr lang="uk-UA" sz="1600" dirty="0"/>
              <a:t>. ред.: Т. В. </a:t>
            </a:r>
            <a:r>
              <a:rPr lang="uk-UA" sz="1600" dirty="0" err="1"/>
              <a:t>Фініков</a:t>
            </a:r>
            <a:r>
              <a:rPr lang="uk-UA" sz="1600" dirty="0"/>
              <a:t>, А. Є.</a:t>
            </a:r>
            <a:r>
              <a:rPr lang="ru-RU" sz="1600" dirty="0"/>
              <a:t> </a:t>
            </a:r>
            <a:r>
              <a:rPr lang="uk-UA" sz="1600" dirty="0" err="1"/>
              <a:t>Артюхов</a:t>
            </a:r>
            <a:r>
              <a:rPr lang="uk-UA" sz="1600" dirty="0"/>
              <a:t> ; </a:t>
            </a:r>
            <a:r>
              <a:rPr lang="uk-UA" sz="1600" dirty="0" err="1"/>
              <a:t>Міжнар</a:t>
            </a:r>
            <a:r>
              <a:rPr lang="uk-UA" sz="1600" dirty="0"/>
              <a:t>.  </a:t>
            </a:r>
            <a:r>
              <a:rPr lang="uk-UA" sz="1600" dirty="0" err="1"/>
              <a:t>благод</a:t>
            </a:r>
            <a:r>
              <a:rPr lang="uk-UA" sz="1600" dirty="0"/>
              <a:t>. Фонд «</a:t>
            </a:r>
            <a:r>
              <a:rPr lang="uk-UA" sz="1600" dirty="0" err="1"/>
              <a:t>Міжнар</a:t>
            </a:r>
            <a:r>
              <a:rPr lang="uk-UA" sz="1600" dirty="0"/>
              <a:t>. фонд. </a:t>
            </a:r>
            <a:r>
              <a:rPr lang="uk-UA" sz="1600" dirty="0" err="1"/>
              <a:t>дослідж</a:t>
            </a:r>
            <a:r>
              <a:rPr lang="uk-UA" sz="1600" dirty="0"/>
              <a:t>. освіт. політики». Київ : Таксон, 2016. 234 с. </a:t>
            </a:r>
            <a:r>
              <a:rPr lang="en-US" sz="1600" dirty="0"/>
              <a:t>URL</a:t>
            </a:r>
            <a:r>
              <a:rPr lang="uk-UA" sz="1600" dirty="0"/>
              <a:t>: </a:t>
            </a:r>
            <a:r>
              <a:rPr lang="ru-RU" sz="1600" u="sng" dirty="0" err="1">
                <a:hlinkClick r:id="rId4"/>
              </a:rPr>
              <a:t>https</a:t>
            </a:r>
            <a:r>
              <a:rPr lang="uk-UA" sz="1600" u="sng" dirty="0">
                <a:hlinkClick r:id="rId4"/>
              </a:rPr>
              <a:t>://</a:t>
            </a:r>
            <a:r>
              <a:rPr lang="ru-RU" sz="1600" u="sng" dirty="0" err="1">
                <a:hlinkClick r:id="rId4"/>
              </a:rPr>
              <a:t>www</a:t>
            </a:r>
            <a:r>
              <a:rPr lang="uk-UA" sz="1600" u="sng" dirty="0">
                <a:hlinkClick r:id="rId4"/>
              </a:rPr>
              <a:t>.</a:t>
            </a:r>
            <a:r>
              <a:rPr lang="ru-RU" sz="1600" u="sng" dirty="0" err="1">
                <a:hlinkClick r:id="rId4"/>
              </a:rPr>
              <a:t>univer</a:t>
            </a:r>
            <a:r>
              <a:rPr lang="uk-UA" sz="1600" u="sng" dirty="0">
                <a:hlinkClick r:id="rId4"/>
              </a:rPr>
              <a:t>.</a:t>
            </a:r>
            <a:r>
              <a:rPr lang="ru-RU" sz="1600" u="sng" dirty="0" err="1">
                <a:hlinkClick r:id="rId4"/>
              </a:rPr>
              <a:t>kharkov</a:t>
            </a:r>
            <a:r>
              <a:rPr lang="uk-UA" sz="1600" u="sng" dirty="0">
                <a:hlinkClick r:id="rId4"/>
              </a:rPr>
              <a:t>.</a:t>
            </a:r>
            <a:r>
              <a:rPr lang="ru-RU" sz="1600" u="sng" dirty="0" err="1">
                <a:hlinkClick r:id="rId4"/>
              </a:rPr>
              <a:t>ua</a:t>
            </a:r>
            <a:r>
              <a:rPr lang="uk-UA" sz="1600" u="sng" dirty="0">
                <a:hlinkClick r:id="rId4"/>
              </a:rPr>
              <a:t>/</a:t>
            </a:r>
            <a:r>
              <a:rPr lang="ru-RU" sz="1600" u="sng" dirty="0" err="1">
                <a:hlinkClick r:id="rId4"/>
              </a:rPr>
              <a:t>images</a:t>
            </a:r>
            <a:r>
              <a:rPr lang="uk-UA" sz="1600" u="sng" dirty="0">
                <a:hlinkClick r:id="rId4"/>
              </a:rPr>
              <a:t>/</a:t>
            </a:r>
            <a:r>
              <a:rPr lang="ru-RU" sz="1600" u="sng" dirty="0" err="1">
                <a:hlinkClick r:id="rId4"/>
              </a:rPr>
              <a:t>redactor</a:t>
            </a:r>
            <a:r>
              <a:rPr lang="uk-UA" sz="1600" u="sng" dirty="0">
                <a:hlinkClick r:id="rId4"/>
              </a:rPr>
              <a:t>/</a:t>
            </a:r>
            <a:r>
              <a:rPr lang="ru-RU" sz="1600" u="sng" dirty="0" err="1">
                <a:hlinkClick r:id="rId4"/>
              </a:rPr>
              <a:t>news</a:t>
            </a:r>
            <a:r>
              <a:rPr lang="uk-UA" sz="1600" u="sng" dirty="0">
                <a:hlinkClick r:id="rId4"/>
              </a:rPr>
              <a:t>/2016-09-07/</a:t>
            </a:r>
            <a:r>
              <a:rPr lang="ru-RU" sz="1600" u="sng" dirty="0" err="1">
                <a:hlinkClick r:id="rId4"/>
              </a:rPr>
              <a:t>chesnist</a:t>
            </a:r>
            <a:r>
              <a:rPr lang="uk-UA" sz="1600" u="sng" dirty="0">
                <a:hlinkClick r:id="rId4"/>
              </a:rPr>
              <a:t>_</a:t>
            </a:r>
            <a:r>
              <a:rPr lang="ru-RU" sz="1600" u="sng" dirty="0" err="1">
                <a:hlinkClick r:id="rId4"/>
              </a:rPr>
              <a:t>osnova</a:t>
            </a:r>
            <a:r>
              <a:rPr lang="uk-UA" sz="1600" u="sng" dirty="0">
                <a:hlinkClick r:id="rId4"/>
              </a:rPr>
              <a:t>_</a:t>
            </a:r>
            <a:r>
              <a:rPr lang="ru-RU" sz="1600" u="sng" dirty="0" err="1">
                <a:hlinkClick r:id="rId4"/>
              </a:rPr>
              <a:t>rozvitk</a:t>
            </a:r>
            <a:r>
              <a:rPr lang="uk-UA" sz="1600" u="sng" dirty="0">
                <a:hlinkClick r:id="rId4"/>
              </a:rPr>
              <a:t>_</a:t>
            </a:r>
            <a:r>
              <a:rPr lang="ru-RU" sz="1600" u="sng" dirty="0" err="1">
                <a:hlinkClick r:id="rId4"/>
              </a:rPr>
              <a:t>Univers</a:t>
            </a:r>
            <a:r>
              <a:rPr lang="uk-UA" sz="1600" u="sng" dirty="0">
                <a:hlinkClick r:id="rId4"/>
              </a:rPr>
              <a:t>.</a:t>
            </a:r>
            <a:r>
              <a:rPr lang="ru-RU" sz="1600" u="sng" dirty="0" err="1">
                <a:hlinkClick r:id="rId4"/>
              </a:rPr>
              <a:t>pdf</a:t>
            </a:r>
            <a:r>
              <a:rPr lang="ru-RU" sz="16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600" dirty="0" err="1"/>
              <a:t>Дітковська</a:t>
            </a:r>
            <a:r>
              <a:rPr lang="ru-RU" sz="1600" dirty="0"/>
              <a:t> Л. А., </a:t>
            </a:r>
            <a:r>
              <a:rPr lang="ru-RU" sz="1600" dirty="0" err="1"/>
              <a:t>Буяшенко</a:t>
            </a:r>
            <a:r>
              <a:rPr lang="ru-RU" sz="1600" dirty="0"/>
              <a:t> В. В., </a:t>
            </a:r>
            <a:r>
              <a:rPr lang="ru-RU" sz="1600" dirty="0" err="1"/>
              <a:t>Оніщик</a:t>
            </a:r>
            <a:r>
              <a:rPr lang="ru-RU" sz="1600" dirty="0"/>
              <a:t> Ю. В. </a:t>
            </a:r>
            <a:r>
              <a:rPr lang="ru-RU" sz="1600" dirty="0" err="1"/>
              <a:t>Академічні</a:t>
            </a:r>
            <a:r>
              <a:rPr lang="ru-RU" sz="1600" dirty="0"/>
              <a:t> </a:t>
            </a:r>
            <a:r>
              <a:rPr lang="ru-RU" sz="1600" dirty="0" err="1"/>
              <a:t>студії</a:t>
            </a:r>
            <a:r>
              <a:rPr lang="ru-RU" sz="1600" dirty="0"/>
              <a:t>: </a:t>
            </a:r>
            <a:r>
              <a:rPr lang="ru-RU" sz="1600" dirty="0" err="1"/>
              <a:t>навчально-методичний</a:t>
            </a:r>
            <a:r>
              <a:rPr lang="ru-RU" sz="1600" dirty="0"/>
              <a:t> </a:t>
            </a:r>
            <a:r>
              <a:rPr lang="ru-RU" sz="1600" dirty="0" err="1"/>
              <a:t>посібник</a:t>
            </a:r>
            <a:r>
              <a:rPr lang="ru-RU" sz="1600" dirty="0"/>
              <a:t>. </a:t>
            </a:r>
            <a:r>
              <a:rPr lang="ru-RU" sz="1600" dirty="0" err="1"/>
              <a:t>Київ</a:t>
            </a:r>
            <a:r>
              <a:rPr lang="ru-RU" sz="1600" dirty="0"/>
              <a:t> : </a:t>
            </a:r>
            <a:r>
              <a:rPr lang="ru-RU" sz="1600" dirty="0" err="1"/>
              <a:t>Академія</a:t>
            </a:r>
            <a:r>
              <a:rPr lang="ru-RU" sz="1600" dirty="0"/>
              <a:t> </a:t>
            </a:r>
            <a:r>
              <a:rPr lang="ru-RU" sz="1600" dirty="0" err="1"/>
              <a:t>праці</a:t>
            </a:r>
            <a:r>
              <a:rPr lang="ru-RU" sz="1600" dirty="0"/>
              <a:t>, </a:t>
            </a:r>
            <a:r>
              <a:rPr lang="ru-RU" sz="1600" dirty="0" err="1"/>
              <a:t>соціальних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і туризму, 2019. 36 с. </a:t>
            </a:r>
            <a:r>
              <a:rPr lang="en-US" sz="1600" dirty="0"/>
              <a:t>URL</a:t>
            </a:r>
            <a:r>
              <a:rPr lang="ru-RU" sz="1600" dirty="0"/>
              <a:t>: </a:t>
            </a:r>
            <a:r>
              <a:rPr lang="en-US" sz="1600" u="sng" dirty="0">
                <a:hlinkClick r:id="rId5"/>
              </a:rPr>
              <a:t>https</a:t>
            </a:r>
            <a:r>
              <a:rPr lang="ru-RU" sz="1600" u="sng" dirty="0">
                <a:hlinkClick r:id="rId5"/>
              </a:rPr>
              <a:t>://</a:t>
            </a:r>
            <a:r>
              <a:rPr lang="en-US" sz="1600" u="sng" dirty="0">
                <a:hlinkClick r:id="rId5"/>
              </a:rPr>
              <a:t>www</a:t>
            </a:r>
            <a:r>
              <a:rPr lang="ru-RU" sz="1600" u="sng" dirty="0">
                <a:hlinkClick r:id="rId5"/>
              </a:rPr>
              <a:t>.</a:t>
            </a:r>
            <a:r>
              <a:rPr lang="en-US" sz="1600" u="sng" dirty="0" err="1">
                <a:hlinkClick r:id="rId5"/>
              </a:rPr>
              <a:t>researchgate</a:t>
            </a:r>
            <a:r>
              <a:rPr lang="ru-RU" sz="1600" u="sng" dirty="0">
                <a:hlinkClick r:id="rId5"/>
              </a:rPr>
              <a:t>.</a:t>
            </a:r>
            <a:r>
              <a:rPr lang="en-US" sz="1600" u="sng" dirty="0">
                <a:hlinkClick r:id="rId5"/>
              </a:rPr>
              <a:t>net</a:t>
            </a:r>
            <a:r>
              <a:rPr lang="ru-RU" sz="1600" u="sng" dirty="0">
                <a:hlinkClick r:id="rId5"/>
              </a:rPr>
              <a:t>/</a:t>
            </a:r>
            <a:r>
              <a:rPr lang="en-US" sz="1600" u="sng" dirty="0">
                <a:hlinkClick r:id="rId5"/>
              </a:rPr>
              <a:t>publication</a:t>
            </a:r>
            <a:r>
              <a:rPr lang="ru-RU" sz="1600" u="sng" dirty="0">
                <a:hlinkClick r:id="rId5"/>
              </a:rPr>
              <a:t>/341203990_</a:t>
            </a:r>
            <a:r>
              <a:rPr lang="en-US" sz="1600" u="sng" dirty="0" err="1">
                <a:hlinkClick r:id="rId5"/>
              </a:rPr>
              <a:t>Akademicni</a:t>
            </a:r>
            <a:r>
              <a:rPr lang="ru-RU" sz="1600" u="sng" dirty="0">
                <a:hlinkClick r:id="rId5"/>
              </a:rPr>
              <a:t>_</a:t>
            </a:r>
            <a:r>
              <a:rPr lang="en-US" sz="1600" u="sng" dirty="0" err="1">
                <a:hlinkClick r:id="rId5"/>
              </a:rPr>
              <a:t>studii</a:t>
            </a:r>
            <a:r>
              <a:rPr lang="ru-RU" sz="1600" u="sng" dirty="0">
                <a:hlinkClick r:id="rId5"/>
              </a:rPr>
              <a:t>_</a:t>
            </a:r>
            <a:r>
              <a:rPr lang="en-US" sz="1600" u="sng" dirty="0" err="1">
                <a:hlinkClick r:id="rId5"/>
              </a:rPr>
              <a:t>navcalno</a:t>
            </a:r>
            <a:r>
              <a:rPr lang="ru-RU" sz="1600" u="sng" dirty="0">
                <a:hlinkClick r:id="rId5"/>
              </a:rPr>
              <a:t>-</a:t>
            </a:r>
            <a:r>
              <a:rPr lang="en-US" sz="1600" u="sng" dirty="0" err="1">
                <a:hlinkClick r:id="rId5"/>
              </a:rPr>
              <a:t>metodicnij</a:t>
            </a:r>
            <a:r>
              <a:rPr lang="ru-RU" sz="1600" u="sng" dirty="0">
                <a:hlinkClick r:id="rId5"/>
              </a:rPr>
              <a:t>_</a:t>
            </a:r>
            <a:r>
              <a:rPr lang="en-US" sz="1600" u="sng" dirty="0" err="1">
                <a:hlinkClick r:id="rId5"/>
              </a:rPr>
              <a:t>posibnik</a:t>
            </a:r>
            <a:r>
              <a:rPr lang="en-US" sz="1600" dirty="0"/>
              <a:t> </a:t>
            </a:r>
            <a:endParaRPr lang="ru-RU" sz="1600" dirty="0"/>
          </a:p>
          <a:p>
            <a:pPr lvl="0">
              <a:spcBef>
                <a:spcPts val="600"/>
              </a:spcBef>
            </a:pPr>
            <a:r>
              <a:rPr lang="ru-RU" sz="1600" dirty="0" smtClean="0"/>
              <a:t>Этические </a:t>
            </a:r>
            <a:r>
              <a:rPr lang="ru-RU" sz="1600" dirty="0"/>
              <a:t>принципы при проведении научно-исследовательских работ и публикации результатов («Этический инструментарий» </a:t>
            </a:r>
            <a:r>
              <a:rPr lang="en-US" sz="1600" dirty="0"/>
              <a:t>Elsevier</a:t>
            </a:r>
            <a:r>
              <a:rPr lang="ru-RU" sz="1600" dirty="0"/>
              <a:t>): [</a:t>
            </a:r>
            <a:r>
              <a:rPr lang="ru-RU" sz="1600" dirty="0" err="1"/>
              <a:t>презентація</a:t>
            </a:r>
            <a:r>
              <a:rPr lang="ru-RU" sz="1600" dirty="0"/>
              <a:t>], 2014. </a:t>
            </a:r>
            <a:r>
              <a:rPr lang="en-US" sz="1600" dirty="0"/>
              <a:t>URL: </a:t>
            </a:r>
            <a:r>
              <a:rPr lang="en-US" sz="1600" u="sng" dirty="0">
                <a:hlinkClick r:id="rId6"/>
              </a:rPr>
              <a:t>https://www.dropbox.com/s/bp9cafvckt899rz/Ethics_in_Research%26Publication_download.pdf?dl=0</a:t>
            </a:r>
            <a:r>
              <a:rPr lang="en-US" sz="1600" u="sng" dirty="0"/>
              <a:t> </a:t>
            </a:r>
            <a:endParaRPr lang="ru-RU" sz="1600" dirty="0"/>
          </a:p>
          <a:p>
            <a:pPr lvl="0">
              <a:spcBef>
                <a:spcPts val="600"/>
              </a:spcBef>
            </a:pPr>
            <a:r>
              <a:rPr lang="en-US" sz="1600" dirty="0"/>
              <a:t>The Johns Hopkins University School of Medicine. Rules and Guidelines for Responsible Conduct of Research. URL: </a:t>
            </a:r>
            <a:r>
              <a:rPr lang="en-US" sz="1600" u="sng" dirty="0">
                <a:hlinkClick r:id="rId7"/>
              </a:rPr>
              <a:t>http://www.hopkinsmedicine.org/som/faculty/policies/facultypolicies/responsible_conduct.html</a:t>
            </a:r>
            <a:r>
              <a:rPr lang="en-US" sz="1600" dirty="0"/>
              <a:t> 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764704"/>
            <a:ext cx="7924800" cy="1143000"/>
          </a:xfrm>
        </p:spPr>
        <p:txBody>
          <a:bodyPr anchor="ctr"/>
          <a:lstStyle/>
          <a:p>
            <a:r>
              <a:rPr lang="ru-RU" dirty="0" err="1"/>
              <a:t>Академічна</a:t>
            </a:r>
            <a:r>
              <a:rPr lang="ru-RU" dirty="0"/>
              <a:t> </a:t>
            </a:r>
            <a:r>
              <a:rPr lang="ru-RU" dirty="0" err="1"/>
              <a:t>доброчесність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611560" y="2276872"/>
            <a:ext cx="7693025" cy="3724275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та </a:t>
            </a:r>
            <a:r>
              <a:rPr lang="ru-RU" dirty="0" err="1"/>
              <a:t>визначених</a:t>
            </a:r>
            <a:r>
              <a:rPr lang="ru-RU" dirty="0"/>
              <a:t> законом правил,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викладання</a:t>
            </a:r>
            <a:r>
              <a:rPr lang="ru-RU" dirty="0"/>
              <a:t> та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(</a:t>
            </a:r>
            <a:r>
              <a:rPr lang="ru-RU" dirty="0" err="1"/>
              <a:t>творчої</a:t>
            </a:r>
            <a:r>
              <a:rPr lang="ru-RU" dirty="0"/>
              <a:t>) </a:t>
            </a:r>
            <a:r>
              <a:rPr lang="ru-RU" dirty="0" err="1"/>
              <a:t>діяльності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наукових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творчих</a:t>
            </a:r>
            <a:r>
              <a:rPr lang="ru-RU" dirty="0" smtClean="0"/>
              <a:t>) </a:t>
            </a:r>
            <a:r>
              <a:rPr lang="ru-RU" dirty="0" err="1" smtClean="0"/>
              <a:t>досягнень</a:t>
            </a:r>
            <a:r>
              <a:rPr lang="ru-RU" dirty="0" smtClean="0"/>
              <a:t> (ст. 42 ЗУ «Про </a:t>
            </a:r>
            <a:r>
              <a:rPr lang="ru-RU" dirty="0" err="1" smtClean="0"/>
              <a:t>освіту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250" y="404664"/>
            <a:ext cx="6286500" cy="971550"/>
          </a:xfrm>
        </p:spPr>
        <p:txBody>
          <a:bodyPr>
            <a:noAutofit/>
          </a:bodyPr>
          <a:lstStyle/>
          <a:p>
            <a:r>
              <a:rPr lang="uk-UA" sz="3200" b="1" dirty="0" err="1" smtClean="0"/>
              <a:t>Акутальність</a:t>
            </a:r>
            <a:r>
              <a:rPr lang="uk-UA" sz="3200" b="1" dirty="0" smtClean="0"/>
              <a:t> академічної </a:t>
            </a:r>
            <a:r>
              <a:rPr lang="uk-UA" sz="3200" b="1" dirty="0"/>
              <a:t>доброчесності</a:t>
            </a:r>
            <a:endParaRPr lang="ru-RU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435280" cy="485313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Створює атмосферу довіри до системи освіти і науки з усіма наслідками, які з цього випливають (визнання дипломів за кордоном, можливості працевлаштування випускників, можливості співпраці з іноземними </a:t>
            </a:r>
            <a:r>
              <a:rPr lang="uk-UA" dirty="0" err="1" smtClean="0"/>
              <a:t>освітньо</a:t>
            </a:r>
            <a:r>
              <a:rPr lang="uk-UA" dirty="0" smtClean="0"/>
              <a:t>-науковими закладами тощо).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Попереджає </a:t>
            </a:r>
            <a:r>
              <a:rPr lang="ru-RU" dirty="0" err="1" smtClean="0"/>
              <a:t>стагнацію</a:t>
            </a:r>
            <a:r>
              <a:rPr lang="ru-RU" dirty="0" smtClean="0"/>
              <a:t> науки та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Дає </a:t>
            </a:r>
            <a:r>
              <a:rPr lang="uk-UA" dirty="0" smtClean="0"/>
              <a:t>змогу здобувачам взяти </a:t>
            </a:r>
            <a:r>
              <a:rPr lang="uk-UA" dirty="0"/>
              <a:t>максимум </a:t>
            </a:r>
            <a:r>
              <a:rPr lang="uk-UA" dirty="0" smtClean="0"/>
              <a:t>компетенцій від навчання.</a:t>
            </a:r>
            <a:endParaRPr lang="uk-UA" dirty="0"/>
          </a:p>
          <a:p>
            <a:r>
              <a:rPr lang="uk-UA" dirty="0" smtClean="0"/>
              <a:t>Підвищує мотивацію до навчання і якісної праці (надання послуг).</a:t>
            </a:r>
          </a:p>
          <a:p>
            <a:r>
              <a:rPr lang="uk-UA" dirty="0" smtClean="0"/>
              <a:t>Підвищує інформаційну грамотність і вчить вчитися.</a:t>
            </a:r>
            <a:endParaRPr lang="uk-UA" dirty="0"/>
          </a:p>
          <a:p>
            <a:r>
              <a:rPr lang="uk-UA" dirty="0"/>
              <a:t>Фокусує увагу на результаті </a:t>
            </a:r>
            <a:r>
              <a:rPr lang="uk-UA" dirty="0" smtClean="0"/>
              <a:t>навчання, а </a:t>
            </a:r>
            <a:r>
              <a:rPr lang="uk-UA" dirty="0"/>
              <a:t>не на формальній </a:t>
            </a:r>
            <a:r>
              <a:rPr lang="uk-UA" dirty="0" smtClean="0"/>
              <a:t>оцінці. </a:t>
            </a:r>
          </a:p>
          <a:p>
            <a:r>
              <a:rPr lang="uk-UA" dirty="0" smtClean="0"/>
              <a:t>Сприяє подоланню корупції.</a:t>
            </a:r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51656" y="44624"/>
            <a:ext cx="7924800" cy="1143000"/>
          </a:xfrm>
        </p:spPr>
        <p:txBody>
          <a:bodyPr/>
          <a:lstStyle/>
          <a:p>
            <a:r>
              <a:rPr lang="uk-UA" sz="3200" b="1" dirty="0"/>
              <a:t>Принципи академічної </a:t>
            </a:r>
            <a:r>
              <a:rPr lang="uk-UA" sz="3200" b="1" dirty="0" smtClean="0"/>
              <a:t>доброчесності</a:t>
            </a:r>
            <a:endParaRPr lang="ru-RU" sz="3200" b="1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23528" y="1124744"/>
            <a:ext cx="8424537" cy="5295442"/>
            <a:chOff x="251520" y="1239989"/>
            <a:chExt cx="8424537" cy="5295442"/>
          </a:xfrm>
        </p:grpSpPr>
        <p:sp>
          <p:nvSpPr>
            <p:cNvPr id="19" name="_s33802"/>
            <p:cNvSpPr>
              <a:spLocks noChangeShapeType="1"/>
            </p:cNvSpPr>
            <p:nvPr/>
          </p:nvSpPr>
          <p:spPr bwMode="auto">
            <a:xfrm flipV="1">
              <a:off x="3117329" y="4221087"/>
              <a:ext cx="590575" cy="803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" name="Diagram 5"/>
            <p:cNvGrpSpPr>
              <a:grpSpLocks/>
            </p:cNvGrpSpPr>
            <p:nvPr/>
          </p:nvGrpSpPr>
          <p:grpSpPr bwMode="auto">
            <a:xfrm>
              <a:off x="251520" y="1239989"/>
              <a:ext cx="8424537" cy="5286156"/>
              <a:chOff x="1661" y="676"/>
              <a:chExt cx="2412" cy="2524"/>
            </a:xfrm>
          </p:grpSpPr>
          <p:sp>
            <p:nvSpPr>
              <p:cNvPr id="3" name="_s33811"/>
              <p:cNvSpPr>
                <a:spLocks noChangeShapeType="1"/>
              </p:cNvSpPr>
              <p:nvPr/>
            </p:nvSpPr>
            <p:spPr bwMode="auto">
              <a:xfrm flipH="1" flipV="1">
                <a:off x="2354" y="1687"/>
                <a:ext cx="255" cy="1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" name="_s33810"/>
              <p:cNvSpPr>
                <a:spLocks noChangeArrowheads="1"/>
              </p:cNvSpPr>
              <p:nvPr/>
            </p:nvSpPr>
            <p:spPr bwMode="auto">
              <a:xfrm>
                <a:off x="1661" y="1229"/>
                <a:ext cx="762" cy="85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Чесність</a:t>
                </a:r>
                <a:endParaRPr kumimoji="0" lang="ru-RU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" name="_s33807"/>
              <p:cNvSpPr>
                <a:spLocks noChangeShapeType="1"/>
              </p:cNvSpPr>
              <p:nvPr/>
            </p:nvSpPr>
            <p:spPr bwMode="auto">
              <a:xfrm>
                <a:off x="3078" y="2154"/>
                <a:ext cx="195" cy="2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_s33806"/>
              <p:cNvSpPr>
                <a:spLocks noChangeArrowheads="1"/>
              </p:cNvSpPr>
              <p:nvPr/>
            </p:nvSpPr>
            <p:spPr bwMode="auto">
              <a:xfrm>
                <a:off x="3031" y="2326"/>
                <a:ext cx="748" cy="87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Справедливість</a:t>
                </a:r>
                <a:endParaRPr kumimoji="0" lang="ru-RU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_s33802"/>
              <p:cNvSpPr>
                <a:spLocks noChangeShapeType="1"/>
              </p:cNvSpPr>
              <p:nvPr/>
            </p:nvSpPr>
            <p:spPr bwMode="auto">
              <a:xfrm flipV="1">
                <a:off x="3145" y="1652"/>
                <a:ext cx="255" cy="14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_s33801"/>
              <p:cNvSpPr>
                <a:spLocks noChangeArrowheads="1"/>
              </p:cNvSpPr>
              <p:nvPr/>
            </p:nvSpPr>
            <p:spPr bwMode="auto">
              <a:xfrm>
                <a:off x="3289" y="1229"/>
                <a:ext cx="784" cy="9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None/>
                  <a:tabLst/>
                </a:pPr>
                <a:r>
                  <a:rPr kumimoji="0" lang="ru-RU" altLang="ru-RU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Повага</a:t>
                </a:r>
                <a:endParaRPr kumimoji="0" lang="ru-RU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_s33800"/>
              <p:cNvSpPr>
                <a:spLocks noChangeShapeType="1"/>
              </p:cNvSpPr>
              <p:nvPr/>
            </p:nvSpPr>
            <p:spPr bwMode="auto">
              <a:xfrm flipV="1">
                <a:off x="2892" y="1506"/>
                <a:ext cx="0" cy="2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_s33799"/>
              <p:cNvSpPr>
                <a:spLocks noChangeArrowheads="1"/>
              </p:cNvSpPr>
              <p:nvPr/>
            </p:nvSpPr>
            <p:spPr bwMode="auto">
              <a:xfrm>
                <a:off x="2507" y="676"/>
                <a:ext cx="762" cy="83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Довіра</a:t>
                </a:r>
                <a:endParaRPr kumimoji="0" lang="ru-RU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_s33798"/>
              <p:cNvSpPr>
                <a:spLocks noChangeArrowheads="1"/>
              </p:cNvSpPr>
              <p:nvPr/>
            </p:nvSpPr>
            <p:spPr bwMode="auto">
              <a:xfrm>
                <a:off x="2588" y="1639"/>
                <a:ext cx="586" cy="58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ru-RU" sz="3000" b="1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cs typeface="Arial" charset="0"/>
                  </a:rPr>
                  <a:t>Принципи</a:t>
                </a:r>
                <a:endParaRPr kumimoji="0" lang="ru-RU" altLang="ru-RU" sz="3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" name="_s33801"/>
            <p:cNvSpPr>
              <a:spLocks noChangeArrowheads="1"/>
            </p:cNvSpPr>
            <p:nvPr/>
          </p:nvSpPr>
          <p:spPr bwMode="auto">
            <a:xfrm>
              <a:off x="1025344" y="4696373"/>
              <a:ext cx="2970592" cy="183905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alt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Відповідальність</a:t>
              </a:r>
              <a:endPara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194435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612" y="658321"/>
            <a:ext cx="5077860" cy="5553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l">
              <a:lnSpc>
                <a:spcPct val="150000"/>
              </a:lnSpc>
              <a:spcBef>
                <a:spcPts val="0"/>
              </a:spcBef>
            </a:pPr>
            <a:r>
              <a:rPr lang="ru-RU" sz="2400" spc="-5" dirty="0" err="1" smtClean="0">
                <a:latin typeface="Century Gothic"/>
                <a:cs typeface="Century Gothic"/>
              </a:rPr>
              <a:t>Виховання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чесності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слід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починати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з </a:t>
            </a:r>
            <a:r>
              <a:rPr lang="ru-RU" sz="2400" spc="-5" dirty="0" smtClean="0">
                <a:latin typeface="Century Gothic"/>
                <a:cs typeface="Century Gothic"/>
              </a:rPr>
              <a:t>себе, </a:t>
            </a:r>
            <a:r>
              <a:rPr lang="ru-RU" sz="2400" dirty="0" smtClean="0">
                <a:latin typeface="Century Gothic"/>
                <a:cs typeface="Century Gothic"/>
              </a:rPr>
              <a:t>а </a:t>
            </a:r>
            <a:r>
              <a:rPr lang="ru-RU" sz="2400" spc="-5" dirty="0" err="1" smtClean="0">
                <a:latin typeface="Century Gothic"/>
                <a:cs typeface="Century Gothic"/>
              </a:rPr>
              <a:t>вже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потім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добиватися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5" dirty="0" err="1" smtClean="0">
                <a:latin typeface="Century Gothic"/>
                <a:cs typeface="Century Gothic"/>
              </a:rPr>
              <a:t>її</a:t>
            </a:r>
            <a:r>
              <a:rPr lang="ru-RU" sz="2400" spc="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поширення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серед</a:t>
            </a:r>
            <a:r>
              <a:rPr lang="ru-RU" sz="2400" spc="-5" dirty="0" smtClean="0">
                <a:latin typeface="Century Gothic"/>
                <a:cs typeface="Century Gothic"/>
              </a:rPr>
              <a:t>  </a:t>
            </a:r>
            <a:r>
              <a:rPr lang="ru-RU" sz="2400" spc="-5" dirty="0" err="1" smtClean="0">
                <a:latin typeface="Century Gothic"/>
                <a:cs typeface="Century Gothic"/>
              </a:rPr>
              <a:t>всіх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членів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академічної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спільноти</a:t>
            </a:r>
            <a:r>
              <a:rPr lang="ru-RU" sz="2400" spc="-10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smtClean="0">
                <a:latin typeface="Century Gothic"/>
                <a:cs typeface="Century Gothic"/>
              </a:rPr>
              <a:t>не </a:t>
            </a:r>
            <a:r>
              <a:rPr lang="ru-RU" sz="2400" spc="-10" dirty="0" err="1" smtClean="0">
                <a:latin typeface="Century Gothic"/>
                <a:cs typeface="Century Gothic"/>
              </a:rPr>
              <a:t>допускаючи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ніяких</a:t>
            </a:r>
            <a:r>
              <a:rPr lang="ru-RU" sz="2400" spc="-10" dirty="0" smtClean="0">
                <a:latin typeface="Century Gothic"/>
                <a:cs typeface="Century Gothic"/>
              </a:rPr>
              <a:t> форм </a:t>
            </a:r>
            <a:r>
              <a:rPr lang="ru-RU" sz="2400" spc="-5" dirty="0" smtClean="0">
                <a:latin typeface="Century Gothic"/>
                <a:cs typeface="Century Gothic"/>
              </a:rPr>
              <a:t>обману, </a:t>
            </a:r>
            <a:r>
              <a:rPr lang="ru-RU" sz="2400" dirty="0" err="1" smtClean="0">
                <a:latin typeface="Century Gothic"/>
                <a:cs typeface="Century Gothic"/>
              </a:rPr>
              <a:t>брехні</a:t>
            </a:r>
            <a:r>
              <a:rPr lang="ru-RU" sz="2400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шахрайства</a:t>
            </a:r>
            <a:r>
              <a:rPr lang="ru-RU" sz="2400" spc="-5" dirty="0" smtClean="0">
                <a:latin typeface="Century Gothic"/>
                <a:cs typeface="Century Gothic"/>
              </a:rPr>
              <a:t>,  </a:t>
            </a:r>
            <a:r>
              <a:rPr lang="ru-RU" sz="2400" spc="-5" dirty="0" err="1" smtClean="0">
                <a:latin typeface="Century Gothic"/>
                <a:cs typeface="Century Gothic"/>
              </a:rPr>
              <a:t>крадіжки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або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інших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smtClean="0">
                <a:latin typeface="Century Gothic"/>
                <a:cs typeface="Century Gothic"/>
              </a:rPr>
              <a:t>форм </a:t>
            </a:r>
            <a:r>
              <a:rPr lang="ru-RU" sz="2400" spc="-5" dirty="0" err="1" smtClean="0">
                <a:latin typeface="Century Gothic"/>
                <a:cs typeface="Century Gothic"/>
              </a:rPr>
              <a:t>нечесної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поведінки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які</a:t>
            </a:r>
            <a:r>
              <a:rPr lang="ru-RU" sz="2400" spc="-5" dirty="0" smtClean="0">
                <a:latin typeface="Century Gothic"/>
                <a:cs typeface="Century Gothic"/>
              </a:rPr>
              <a:t> негативно </a:t>
            </a:r>
            <a:r>
              <a:rPr lang="ru-RU" sz="2400" spc="-5" dirty="0" err="1" smtClean="0">
                <a:latin typeface="Century Gothic"/>
                <a:cs typeface="Century Gothic"/>
              </a:rPr>
              <a:t>впливають</a:t>
            </a:r>
            <a:r>
              <a:rPr lang="ru-RU" sz="2400" spc="-5" dirty="0" smtClean="0">
                <a:latin typeface="Century Gothic"/>
                <a:cs typeface="Century Gothic"/>
              </a:rPr>
              <a:t> на </a:t>
            </a:r>
            <a:r>
              <a:rPr lang="ru-RU" sz="2400" spc="-5" dirty="0" err="1" smtClean="0">
                <a:latin typeface="Century Gothic"/>
                <a:cs typeface="Century Gothic"/>
              </a:rPr>
              <a:t>якість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освітньо-наукової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роботи</a:t>
            </a:r>
            <a:r>
              <a:rPr lang="ru-RU" sz="2400" spc="-5" dirty="0" smtClean="0">
                <a:latin typeface="Century Gothic"/>
                <a:cs typeface="Century Gothic"/>
              </a:rPr>
              <a:t>.</a:t>
            </a:r>
            <a:endParaRPr lang="ru-RU" sz="24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328" y="2180334"/>
            <a:ext cx="3131146" cy="2336801"/>
          </a:xfrm>
          <a:custGeom>
            <a:avLst/>
            <a:gdLst/>
            <a:ahLst/>
            <a:cxnLst/>
            <a:rect l="l" t="t" r="r" b="b"/>
            <a:pathLst>
              <a:path w="5200015" h="2346960">
                <a:moveTo>
                  <a:pt x="0" y="1173479"/>
                </a:moveTo>
                <a:lnTo>
                  <a:pt x="3182" y="1114912"/>
                </a:lnTo>
                <a:lnTo>
                  <a:pt x="12628" y="1057088"/>
                </a:lnTo>
                <a:lnTo>
                  <a:pt x="28191" y="1000074"/>
                </a:lnTo>
                <a:lnTo>
                  <a:pt x="49720" y="943938"/>
                </a:lnTo>
                <a:lnTo>
                  <a:pt x="77067" y="888747"/>
                </a:lnTo>
                <a:lnTo>
                  <a:pt x="110082" y="834568"/>
                </a:lnTo>
                <a:lnTo>
                  <a:pt x="148618" y="781468"/>
                </a:lnTo>
                <a:lnTo>
                  <a:pt x="192524" y="729515"/>
                </a:lnTo>
                <a:lnTo>
                  <a:pt x="241653" y="678776"/>
                </a:lnTo>
                <a:lnTo>
                  <a:pt x="295854" y="629318"/>
                </a:lnTo>
                <a:lnTo>
                  <a:pt x="354979" y="581208"/>
                </a:lnTo>
                <a:lnTo>
                  <a:pt x="386341" y="557680"/>
                </a:lnTo>
                <a:lnTo>
                  <a:pt x="418879" y="534514"/>
                </a:lnTo>
                <a:lnTo>
                  <a:pt x="452573" y="511718"/>
                </a:lnTo>
                <a:lnTo>
                  <a:pt x="487404" y="489302"/>
                </a:lnTo>
                <a:lnTo>
                  <a:pt x="523355" y="467273"/>
                </a:lnTo>
                <a:lnTo>
                  <a:pt x="560407" y="445640"/>
                </a:lnTo>
                <a:lnTo>
                  <a:pt x="598541" y="424412"/>
                </a:lnTo>
                <a:lnTo>
                  <a:pt x="637738" y="403596"/>
                </a:lnTo>
                <a:lnTo>
                  <a:pt x="677980" y="383201"/>
                </a:lnTo>
                <a:lnTo>
                  <a:pt x="719248" y="363236"/>
                </a:lnTo>
                <a:lnTo>
                  <a:pt x="761523" y="343709"/>
                </a:lnTo>
                <a:lnTo>
                  <a:pt x="804788" y="324628"/>
                </a:lnTo>
                <a:lnTo>
                  <a:pt x="849022" y="306002"/>
                </a:lnTo>
                <a:lnTo>
                  <a:pt x="894209" y="287839"/>
                </a:lnTo>
                <a:lnTo>
                  <a:pt x="940328" y="270148"/>
                </a:lnTo>
                <a:lnTo>
                  <a:pt x="987361" y="252936"/>
                </a:lnTo>
                <a:lnTo>
                  <a:pt x="1035291" y="236213"/>
                </a:lnTo>
                <a:lnTo>
                  <a:pt x="1084098" y="219987"/>
                </a:lnTo>
                <a:lnTo>
                  <a:pt x="1133763" y="204266"/>
                </a:lnTo>
                <a:lnTo>
                  <a:pt x="1184268" y="189058"/>
                </a:lnTo>
                <a:lnTo>
                  <a:pt x="1235594" y="174372"/>
                </a:lnTo>
                <a:lnTo>
                  <a:pt x="1287723" y="160217"/>
                </a:lnTo>
                <a:lnTo>
                  <a:pt x="1340636" y="146601"/>
                </a:lnTo>
                <a:lnTo>
                  <a:pt x="1394315" y="133531"/>
                </a:lnTo>
                <a:lnTo>
                  <a:pt x="1448740" y="121018"/>
                </a:lnTo>
                <a:lnTo>
                  <a:pt x="1503893" y="109068"/>
                </a:lnTo>
                <a:lnTo>
                  <a:pt x="1559756" y="97691"/>
                </a:lnTo>
                <a:lnTo>
                  <a:pt x="1616310" y="86894"/>
                </a:lnTo>
                <a:lnTo>
                  <a:pt x="1673536" y="76687"/>
                </a:lnTo>
                <a:lnTo>
                  <a:pt x="1731416" y="67077"/>
                </a:lnTo>
                <a:lnTo>
                  <a:pt x="1789931" y="58074"/>
                </a:lnTo>
                <a:lnTo>
                  <a:pt x="1849063" y="49685"/>
                </a:lnTo>
                <a:lnTo>
                  <a:pt x="1908792" y="41918"/>
                </a:lnTo>
                <a:lnTo>
                  <a:pt x="1969100" y="34783"/>
                </a:lnTo>
                <a:lnTo>
                  <a:pt x="2029969" y="28288"/>
                </a:lnTo>
                <a:lnTo>
                  <a:pt x="2091380" y="22440"/>
                </a:lnTo>
                <a:lnTo>
                  <a:pt x="2153315" y="17249"/>
                </a:lnTo>
                <a:lnTo>
                  <a:pt x="2215754" y="12723"/>
                </a:lnTo>
                <a:lnTo>
                  <a:pt x="2278679" y="8871"/>
                </a:lnTo>
                <a:lnTo>
                  <a:pt x="2342071" y="5699"/>
                </a:lnTo>
                <a:lnTo>
                  <a:pt x="2405913" y="3218"/>
                </a:lnTo>
                <a:lnTo>
                  <a:pt x="2470184" y="1436"/>
                </a:lnTo>
                <a:lnTo>
                  <a:pt x="2534867" y="360"/>
                </a:lnTo>
                <a:lnTo>
                  <a:pt x="2599944" y="0"/>
                </a:lnTo>
                <a:lnTo>
                  <a:pt x="2665020" y="360"/>
                </a:lnTo>
                <a:lnTo>
                  <a:pt x="2729703" y="1436"/>
                </a:lnTo>
                <a:lnTo>
                  <a:pt x="2793974" y="3218"/>
                </a:lnTo>
                <a:lnTo>
                  <a:pt x="2857816" y="5699"/>
                </a:lnTo>
                <a:lnTo>
                  <a:pt x="2921208" y="8871"/>
                </a:lnTo>
                <a:lnTo>
                  <a:pt x="2984133" y="12723"/>
                </a:lnTo>
                <a:lnTo>
                  <a:pt x="3046572" y="17249"/>
                </a:lnTo>
                <a:lnTo>
                  <a:pt x="3108507" y="22440"/>
                </a:lnTo>
                <a:lnTo>
                  <a:pt x="3169918" y="28288"/>
                </a:lnTo>
                <a:lnTo>
                  <a:pt x="3230787" y="34783"/>
                </a:lnTo>
                <a:lnTo>
                  <a:pt x="3291095" y="41918"/>
                </a:lnTo>
                <a:lnTo>
                  <a:pt x="3350824" y="49685"/>
                </a:lnTo>
                <a:lnTo>
                  <a:pt x="3409956" y="58074"/>
                </a:lnTo>
                <a:lnTo>
                  <a:pt x="3468471" y="67077"/>
                </a:lnTo>
                <a:lnTo>
                  <a:pt x="3526351" y="76687"/>
                </a:lnTo>
                <a:lnTo>
                  <a:pt x="3583577" y="86894"/>
                </a:lnTo>
                <a:lnTo>
                  <a:pt x="3640131" y="97691"/>
                </a:lnTo>
                <a:lnTo>
                  <a:pt x="3695994" y="109068"/>
                </a:lnTo>
                <a:lnTo>
                  <a:pt x="3751147" y="121018"/>
                </a:lnTo>
                <a:lnTo>
                  <a:pt x="3805572" y="133531"/>
                </a:lnTo>
                <a:lnTo>
                  <a:pt x="3859251" y="146601"/>
                </a:lnTo>
                <a:lnTo>
                  <a:pt x="3912164" y="160217"/>
                </a:lnTo>
                <a:lnTo>
                  <a:pt x="3964293" y="174372"/>
                </a:lnTo>
                <a:lnTo>
                  <a:pt x="4015619" y="189058"/>
                </a:lnTo>
                <a:lnTo>
                  <a:pt x="4066124" y="204266"/>
                </a:lnTo>
                <a:lnTo>
                  <a:pt x="4115789" y="219987"/>
                </a:lnTo>
                <a:lnTo>
                  <a:pt x="4164596" y="236213"/>
                </a:lnTo>
                <a:lnTo>
                  <a:pt x="4212526" y="252936"/>
                </a:lnTo>
                <a:lnTo>
                  <a:pt x="4259559" y="270148"/>
                </a:lnTo>
                <a:lnTo>
                  <a:pt x="4305678" y="287839"/>
                </a:lnTo>
                <a:lnTo>
                  <a:pt x="4350865" y="306002"/>
                </a:lnTo>
                <a:lnTo>
                  <a:pt x="4395099" y="324628"/>
                </a:lnTo>
                <a:lnTo>
                  <a:pt x="4438364" y="343709"/>
                </a:lnTo>
                <a:lnTo>
                  <a:pt x="4480639" y="363236"/>
                </a:lnTo>
                <a:lnTo>
                  <a:pt x="4521907" y="383201"/>
                </a:lnTo>
                <a:lnTo>
                  <a:pt x="4562149" y="403596"/>
                </a:lnTo>
                <a:lnTo>
                  <a:pt x="4601346" y="424412"/>
                </a:lnTo>
                <a:lnTo>
                  <a:pt x="4639480" y="445640"/>
                </a:lnTo>
                <a:lnTo>
                  <a:pt x="4676532" y="467273"/>
                </a:lnTo>
                <a:lnTo>
                  <a:pt x="4712483" y="489302"/>
                </a:lnTo>
                <a:lnTo>
                  <a:pt x="4747314" y="511718"/>
                </a:lnTo>
                <a:lnTo>
                  <a:pt x="4781008" y="534514"/>
                </a:lnTo>
                <a:lnTo>
                  <a:pt x="4813546" y="557680"/>
                </a:lnTo>
                <a:lnTo>
                  <a:pt x="4844908" y="581208"/>
                </a:lnTo>
                <a:lnTo>
                  <a:pt x="4875077" y="605090"/>
                </a:lnTo>
                <a:lnTo>
                  <a:pt x="4931759" y="653883"/>
                </a:lnTo>
                <a:lnTo>
                  <a:pt x="4983442" y="703990"/>
                </a:lnTo>
                <a:lnTo>
                  <a:pt x="5029978" y="755344"/>
                </a:lnTo>
                <a:lnTo>
                  <a:pt x="5071217" y="807879"/>
                </a:lnTo>
                <a:lnTo>
                  <a:pt x="5107012" y="861527"/>
                </a:lnTo>
                <a:lnTo>
                  <a:pt x="5137212" y="916220"/>
                </a:lnTo>
                <a:lnTo>
                  <a:pt x="5161668" y="971892"/>
                </a:lnTo>
                <a:lnTo>
                  <a:pt x="5180233" y="1028476"/>
                </a:lnTo>
                <a:lnTo>
                  <a:pt x="5192756" y="1085903"/>
                </a:lnTo>
                <a:lnTo>
                  <a:pt x="5199089" y="1144107"/>
                </a:lnTo>
                <a:lnTo>
                  <a:pt x="5199888" y="1173479"/>
                </a:lnTo>
                <a:lnTo>
                  <a:pt x="5199089" y="1202852"/>
                </a:lnTo>
                <a:lnTo>
                  <a:pt x="5192756" y="1261056"/>
                </a:lnTo>
                <a:lnTo>
                  <a:pt x="5180233" y="1318483"/>
                </a:lnTo>
                <a:lnTo>
                  <a:pt x="5161668" y="1375067"/>
                </a:lnTo>
                <a:lnTo>
                  <a:pt x="5137212" y="1430739"/>
                </a:lnTo>
                <a:lnTo>
                  <a:pt x="5107012" y="1485432"/>
                </a:lnTo>
                <a:lnTo>
                  <a:pt x="5071217" y="1539080"/>
                </a:lnTo>
                <a:lnTo>
                  <a:pt x="5029978" y="1591615"/>
                </a:lnTo>
                <a:lnTo>
                  <a:pt x="4983442" y="1642969"/>
                </a:lnTo>
                <a:lnTo>
                  <a:pt x="4931759" y="1693076"/>
                </a:lnTo>
                <a:lnTo>
                  <a:pt x="4875077" y="1741869"/>
                </a:lnTo>
                <a:lnTo>
                  <a:pt x="4844908" y="1765751"/>
                </a:lnTo>
                <a:lnTo>
                  <a:pt x="4813546" y="1789279"/>
                </a:lnTo>
                <a:lnTo>
                  <a:pt x="4781008" y="1812445"/>
                </a:lnTo>
                <a:lnTo>
                  <a:pt x="4747314" y="1835241"/>
                </a:lnTo>
                <a:lnTo>
                  <a:pt x="4712483" y="1857657"/>
                </a:lnTo>
                <a:lnTo>
                  <a:pt x="4676532" y="1879686"/>
                </a:lnTo>
                <a:lnTo>
                  <a:pt x="4639480" y="1901319"/>
                </a:lnTo>
                <a:lnTo>
                  <a:pt x="4601346" y="1922547"/>
                </a:lnTo>
                <a:lnTo>
                  <a:pt x="4562149" y="1943363"/>
                </a:lnTo>
                <a:lnTo>
                  <a:pt x="4521907" y="1963758"/>
                </a:lnTo>
                <a:lnTo>
                  <a:pt x="4480639" y="1983723"/>
                </a:lnTo>
                <a:lnTo>
                  <a:pt x="4438364" y="2003250"/>
                </a:lnTo>
                <a:lnTo>
                  <a:pt x="4395099" y="2022331"/>
                </a:lnTo>
                <a:lnTo>
                  <a:pt x="4350865" y="2040957"/>
                </a:lnTo>
                <a:lnTo>
                  <a:pt x="4305678" y="2059120"/>
                </a:lnTo>
                <a:lnTo>
                  <a:pt x="4259559" y="2076811"/>
                </a:lnTo>
                <a:lnTo>
                  <a:pt x="4212526" y="2094023"/>
                </a:lnTo>
                <a:lnTo>
                  <a:pt x="4164596" y="2110746"/>
                </a:lnTo>
                <a:lnTo>
                  <a:pt x="4115789" y="2126972"/>
                </a:lnTo>
                <a:lnTo>
                  <a:pt x="4066124" y="2142693"/>
                </a:lnTo>
                <a:lnTo>
                  <a:pt x="4015619" y="2157901"/>
                </a:lnTo>
                <a:lnTo>
                  <a:pt x="3964293" y="2172587"/>
                </a:lnTo>
                <a:lnTo>
                  <a:pt x="3912164" y="2186742"/>
                </a:lnTo>
                <a:lnTo>
                  <a:pt x="3859251" y="2200358"/>
                </a:lnTo>
                <a:lnTo>
                  <a:pt x="3805572" y="2213428"/>
                </a:lnTo>
                <a:lnTo>
                  <a:pt x="3751147" y="2225941"/>
                </a:lnTo>
                <a:lnTo>
                  <a:pt x="3695994" y="2237891"/>
                </a:lnTo>
                <a:lnTo>
                  <a:pt x="3640131" y="2249268"/>
                </a:lnTo>
                <a:lnTo>
                  <a:pt x="3583577" y="2260065"/>
                </a:lnTo>
                <a:lnTo>
                  <a:pt x="3526351" y="2270272"/>
                </a:lnTo>
                <a:lnTo>
                  <a:pt x="3468471" y="2279882"/>
                </a:lnTo>
                <a:lnTo>
                  <a:pt x="3409956" y="2288885"/>
                </a:lnTo>
                <a:lnTo>
                  <a:pt x="3350824" y="2297274"/>
                </a:lnTo>
                <a:lnTo>
                  <a:pt x="3291095" y="2305041"/>
                </a:lnTo>
                <a:lnTo>
                  <a:pt x="3230787" y="2312176"/>
                </a:lnTo>
                <a:lnTo>
                  <a:pt x="3169918" y="2318671"/>
                </a:lnTo>
                <a:lnTo>
                  <a:pt x="3108507" y="2324519"/>
                </a:lnTo>
                <a:lnTo>
                  <a:pt x="3046572" y="2329710"/>
                </a:lnTo>
                <a:lnTo>
                  <a:pt x="2984133" y="2334236"/>
                </a:lnTo>
                <a:lnTo>
                  <a:pt x="2921208" y="2338088"/>
                </a:lnTo>
                <a:lnTo>
                  <a:pt x="2857816" y="2341260"/>
                </a:lnTo>
                <a:lnTo>
                  <a:pt x="2793974" y="2343741"/>
                </a:lnTo>
                <a:lnTo>
                  <a:pt x="2729703" y="2345523"/>
                </a:lnTo>
                <a:lnTo>
                  <a:pt x="2665020" y="2346599"/>
                </a:lnTo>
                <a:lnTo>
                  <a:pt x="2599944" y="2346960"/>
                </a:lnTo>
                <a:lnTo>
                  <a:pt x="2534867" y="2346599"/>
                </a:lnTo>
                <a:lnTo>
                  <a:pt x="2470184" y="2345523"/>
                </a:lnTo>
                <a:lnTo>
                  <a:pt x="2405913" y="2343741"/>
                </a:lnTo>
                <a:lnTo>
                  <a:pt x="2342071" y="2341260"/>
                </a:lnTo>
                <a:lnTo>
                  <a:pt x="2278679" y="2338088"/>
                </a:lnTo>
                <a:lnTo>
                  <a:pt x="2215754" y="2334236"/>
                </a:lnTo>
                <a:lnTo>
                  <a:pt x="2153315" y="2329710"/>
                </a:lnTo>
                <a:lnTo>
                  <a:pt x="2091380" y="2324519"/>
                </a:lnTo>
                <a:lnTo>
                  <a:pt x="2029969" y="2318671"/>
                </a:lnTo>
                <a:lnTo>
                  <a:pt x="1969100" y="2312176"/>
                </a:lnTo>
                <a:lnTo>
                  <a:pt x="1908792" y="2305041"/>
                </a:lnTo>
                <a:lnTo>
                  <a:pt x="1849063" y="2297274"/>
                </a:lnTo>
                <a:lnTo>
                  <a:pt x="1789931" y="2288885"/>
                </a:lnTo>
                <a:lnTo>
                  <a:pt x="1731416" y="2279882"/>
                </a:lnTo>
                <a:lnTo>
                  <a:pt x="1673536" y="2270272"/>
                </a:lnTo>
                <a:lnTo>
                  <a:pt x="1616310" y="2260065"/>
                </a:lnTo>
                <a:lnTo>
                  <a:pt x="1559756" y="2249268"/>
                </a:lnTo>
                <a:lnTo>
                  <a:pt x="1503893" y="2237891"/>
                </a:lnTo>
                <a:lnTo>
                  <a:pt x="1448740" y="2225941"/>
                </a:lnTo>
                <a:lnTo>
                  <a:pt x="1394315" y="2213428"/>
                </a:lnTo>
                <a:lnTo>
                  <a:pt x="1340636" y="2200358"/>
                </a:lnTo>
                <a:lnTo>
                  <a:pt x="1287723" y="2186742"/>
                </a:lnTo>
                <a:lnTo>
                  <a:pt x="1235594" y="2172587"/>
                </a:lnTo>
                <a:lnTo>
                  <a:pt x="1184268" y="2157901"/>
                </a:lnTo>
                <a:lnTo>
                  <a:pt x="1133763" y="2142693"/>
                </a:lnTo>
                <a:lnTo>
                  <a:pt x="1084098" y="2126972"/>
                </a:lnTo>
                <a:lnTo>
                  <a:pt x="1035291" y="2110746"/>
                </a:lnTo>
                <a:lnTo>
                  <a:pt x="987361" y="2094023"/>
                </a:lnTo>
                <a:lnTo>
                  <a:pt x="940328" y="2076811"/>
                </a:lnTo>
                <a:lnTo>
                  <a:pt x="894209" y="2059120"/>
                </a:lnTo>
                <a:lnTo>
                  <a:pt x="849022" y="2040957"/>
                </a:lnTo>
                <a:lnTo>
                  <a:pt x="804788" y="2022331"/>
                </a:lnTo>
                <a:lnTo>
                  <a:pt x="761523" y="2003250"/>
                </a:lnTo>
                <a:lnTo>
                  <a:pt x="719248" y="1983723"/>
                </a:lnTo>
                <a:lnTo>
                  <a:pt x="677980" y="1963758"/>
                </a:lnTo>
                <a:lnTo>
                  <a:pt x="637738" y="1943363"/>
                </a:lnTo>
                <a:lnTo>
                  <a:pt x="598541" y="1922547"/>
                </a:lnTo>
                <a:lnTo>
                  <a:pt x="560407" y="1901319"/>
                </a:lnTo>
                <a:lnTo>
                  <a:pt x="523355" y="1879686"/>
                </a:lnTo>
                <a:lnTo>
                  <a:pt x="487404" y="1857657"/>
                </a:lnTo>
                <a:lnTo>
                  <a:pt x="452573" y="1835241"/>
                </a:lnTo>
                <a:lnTo>
                  <a:pt x="418879" y="1812445"/>
                </a:lnTo>
                <a:lnTo>
                  <a:pt x="386341" y="1789279"/>
                </a:lnTo>
                <a:lnTo>
                  <a:pt x="354979" y="1765751"/>
                </a:lnTo>
                <a:lnTo>
                  <a:pt x="324810" y="1741869"/>
                </a:lnTo>
                <a:lnTo>
                  <a:pt x="268128" y="1693076"/>
                </a:lnTo>
                <a:lnTo>
                  <a:pt x="216445" y="1642969"/>
                </a:lnTo>
                <a:lnTo>
                  <a:pt x="169909" y="1591615"/>
                </a:lnTo>
                <a:lnTo>
                  <a:pt x="128670" y="1539080"/>
                </a:lnTo>
                <a:lnTo>
                  <a:pt x="92875" y="1485432"/>
                </a:lnTo>
                <a:lnTo>
                  <a:pt x="62675" y="1430739"/>
                </a:lnTo>
                <a:lnTo>
                  <a:pt x="38219" y="1375067"/>
                </a:lnTo>
                <a:lnTo>
                  <a:pt x="19654" y="1318483"/>
                </a:lnTo>
                <a:lnTo>
                  <a:pt x="7131" y="1261056"/>
                </a:lnTo>
                <a:lnTo>
                  <a:pt x="798" y="1202852"/>
                </a:lnTo>
                <a:lnTo>
                  <a:pt x="0" y="1173479"/>
                </a:lnTo>
                <a:close/>
              </a:path>
            </a:pathLst>
          </a:custGeom>
          <a:ln w="15239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5983" y="2945280"/>
            <a:ext cx="241786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uk-UA" sz="4000" b="1" spc="-5" dirty="0" smtClean="0">
                <a:latin typeface="Century Gothic"/>
                <a:cs typeface="Century Gothic"/>
              </a:rPr>
              <a:t>Чесність</a:t>
            </a:r>
            <a:endParaRPr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034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194435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612" y="1766317"/>
            <a:ext cx="5077860" cy="33374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tabLst>
                <a:tab pos="2075814" algn="l"/>
                <a:tab pos="3556000" algn="l"/>
              </a:tabLst>
            </a:pPr>
            <a:r>
              <a:rPr lang="ru-RU" sz="2400" b="0" spc="-5" dirty="0" smtClean="0">
                <a:latin typeface="Century Gothic"/>
                <a:cs typeface="Century Gothic"/>
              </a:rPr>
              <a:t>Д</a:t>
            </a:r>
            <a:r>
              <a:rPr sz="2400" b="0" spc="-5" dirty="0" err="1" smtClean="0">
                <a:latin typeface="Century Gothic"/>
                <a:cs typeface="Century Gothic"/>
              </a:rPr>
              <a:t>озволяє</a:t>
            </a:r>
            <a:r>
              <a:rPr lang="uk-UA" sz="2400" b="0" spc="-5" dirty="0" smtClean="0">
                <a:latin typeface="Century Gothic"/>
                <a:cs typeface="Century Gothic"/>
              </a:rPr>
              <a:t> </a:t>
            </a:r>
            <a:r>
              <a:rPr sz="2400" b="0" spc="-5" dirty="0" err="1" smtClean="0">
                <a:latin typeface="Century Gothic"/>
                <a:cs typeface="Century Gothic"/>
              </a:rPr>
              <a:t>нам</a:t>
            </a:r>
            <a:r>
              <a:rPr lang="uk-UA" sz="2400" b="0" spc="-5" dirty="0" smtClean="0">
                <a:latin typeface="Century Gothic"/>
                <a:cs typeface="Century Gothic"/>
              </a:rPr>
              <a:t> </a:t>
            </a:r>
            <a:r>
              <a:rPr sz="2400" b="0" spc="-5" dirty="0" err="1" smtClean="0">
                <a:latin typeface="Century Gothic"/>
                <a:cs typeface="Century Gothic"/>
              </a:rPr>
              <a:t>співпрацювати</a:t>
            </a:r>
            <a:r>
              <a:rPr sz="2400" b="0" spc="-5" dirty="0" smtClean="0">
                <a:latin typeface="Century Gothic"/>
                <a:cs typeface="Century Gothic"/>
              </a:rPr>
              <a:t>,</a:t>
            </a:r>
            <a:r>
              <a:rPr lang="uk-UA" sz="2400" b="0" spc="-5" dirty="0" smtClean="0">
                <a:latin typeface="Century Gothic"/>
                <a:cs typeface="Century Gothic"/>
              </a:rPr>
              <a:t>  о</a:t>
            </a:r>
            <a:r>
              <a:rPr lang="ru-RU" sz="2400" dirty="0" err="1" smtClean="0">
                <a:latin typeface="Century Gothic"/>
                <a:cs typeface="Century Gothic"/>
              </a:rPr>
              <a:t>бмінюватися</a:t>
            </a:r>
            <a:r>
              <a:rPr lang="ru-RU" sz="240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інформацією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і</a:t>
            </a:r>
            <a:r>
              <a:rPr lang="ru-RU" sz="2400" spc="2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поширювати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нові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ідеї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вільно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dirty="0" smtClean="0">
                <a:latin typeface="Century Gothic"/>
                <a:cs typeface="Century Gothic"/>
              </a:rPr>
              <a:t>не </a:t>
            </a:r>
            <a:r>
              <a:rPr lang="ru-RU" sz="2400" spc="-5" dirty="0" err="1" smtClean="0">
                <a:latin typeface="Century Gothic"/>
                <a:cs typeface="Century Gothic"/>
              </a:rPr>
              <a:t>побоюючись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dirty="0" err="1" smtClean="0">
                <a:latin typeface="Century Gothic"/>
                <a:cs typeface="Century Gothic"/>
              </a:rPr>
              <a:t>що</a:t>
            </a:r>
            <a:r>
              <a:rPr lang="ru-RU" sz="240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наша  робота </a:t>
            </a:r>
            <a:r>
              <a:rPr lang="ru-RU" sz="2400" dirty="0" smtClean="0">
                <a:latin typeface="Century Gothic"/>
                <a:cs typeface="Century Gothic"/>
              </a:rPr>
              <a:t>буде </a:t>
            </a:r>
            <a:r>
              <a:rPr lang="ru-RU" sz="2400" spc="-5" dirty="0" err="1" smtClean="0">
                <a:latin typeface="Century Gothic"/>
                <a:cs typeface="Century Gothic"/>
              </a:rPr>
              <a:t>вкрадена</a:t>
            </a:r>
            <a:r>
              <a:rPr lang="ru-RU" sz="2400" spc="-5" dirty="0" smtClean="0">
                <a:latin typeface="Century Gothic"/>
                <a:cs typeface="Century Gothic"/>
              </a:rPr>
              <a:t>, а </a:t>
            </a:r>
            <a:r>
              <a:rPr lang="ru-RU" sz="2400" spc="-5" dirty="0" err="1" smtClean="0">
                <a:latin typeface="Century Gothic"/>
                <a:cs typeface="Century Gothic"/>
              </a:rPr>
              <a:t>наші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професійні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зусилля</a:t>
            </a:r>
            <a:r>
              <a:rPr lang="ru-RU" sz="2400" spc="-5" dirty="0" smtClean="0">
                <a:latin typeface="Century Gothic"/>
                <a:cs typeface="Century Gothic"/>
              </a:rPr>
              <a:t> - </a:t>
            </a:r>
            <a:r>
              <a:rPr lang="ru-RU" sz="2400" spc="-5" dirty="0" err="1" smtClean="0">
                <a:latin typeface="Century Gothic"/>
                <a:cs typeface="Century Gothic"/>
              </a:rPr>
              <a:t>марними</a:t>
            </a:r>
            <a:r>
              <a:rPr lang="ru-RU" sz="2400" dirty="0" smtClean="0">
                <a:latin typeface="Century Gothic"/>
                <a:cs typeface="Century Gothic"/>
              </a:rPr>
              <a:t>.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328" y="2180334"/>
            <a:ext cx="3131146" cy="2336801"/>
          </a:xfrm>
          <a:custGeom>
            <a:avLst/>
            <a:gdLst/>
            <a:ahLst/>
            <a:cxnLst/>
            <a:rect l="l" t="t" r="r" b="b"/>
            <a:pathLst>
              <a:path w="5200015" h="2346960">
                <a:moveTo>
                  <a:pt x="0" y="1173479"/>
                </a:moveTo>
                <a:lnTo>
                  <a:pt x="3182" y="1114912"/>
                </a:lnTo>
                <a:lnTo>
                  <a:pt x="12628" y="1057088"/>
                </a:lnTo>
                <a:lnTo>
                  <a:pt x="28191" y="1000074"/>
                </a:lnTo>
                <a:lnTo>
                  <a:pt x="49720" y="943938"/>
                </a:lnTo>
                <a:lnTo>
                  <a:pt x="77067" y="888747"/>
                </a:lnTo>
                <a:lnTo>
                  <a:pt x="110082" y="834568"/>
                </a:lnTo>
                <a:lnTo>
                  <a:pt x="148618" y="781468"/>
                </a:lnTo>
                <a:lnTo>
                  <a:pt x="192524" y="729515"/>
                </a:lnTo>
                <a:lnTo>
                  <a:pt x="241653" y="678776"/>
                </a:lnTo>
                <a:lnTo>
                  <a:pt x="295854" y="629318"/>
                </a:lnTo>
                <a:lnTo>
                  <a:pt x="354979" y="581208"/>
                </a:lnTo>
                <a:lnTo>
                  <a:pt x="386341" y="557680"/>
                </a:lnTo>
                <a:lnTo>
                  <a:pt x="418879" y="534514"/>
                </a:lnTo>
                <a:lnTo>
                  <a:pt x="452573" y="511718"/>
                </a:lnTo>
                <a:lnTo>
                  <a:pt x="487404" y="489302"/>
                </a:lnTo>
                <a:lnTo>
                  <a:pt x="523355" y="467273"/>
                </a:lnTo>
                <a:lnTo>
                  <a:pt x="560407" y="445640"/>
                </a:lnTo>
                <a:lnTo>
                  <a:pt x="598541" y="424412"/>
                </a:lnTo>
                <a:lnTo>
                  <a:pt x="637738" y="403596"/>
                </a:lnTo>
                <a:lnTo>
                  <a:pt x="677980" y="383201"/>
                </a:lnTo>
                <a:lnTo>
                  <a:pt x="719248" y="363236"/>
                </a:lnTo>
                <a:lnTo>
                  <a:pt x="761523" y="343709"/>
                </a:lnTo>
                <a:lnTo>
                  <a:pt x="804788" y="324628"/>
                </a:lnTo>
                <a:lnTo>
                  <a:pt x="849022" y="306002"/>
                </a:lnTo>
                <a:lnTo>
                  <a:pt x="894209" y="287839"/>
                </a:lnTo>
                <a:lnTo>
                  <a:pt x="940328" y="270148"/>
                </a:lnTo>
                <a:lnTo>
                  <a:pt x="987361" y="252936"/>
                </a:lnTo>
                <a:lnTo>
                  <a:pt x="1035291" y="236213"/>
                </a:lnTo>
                <a:lnTo>
                  <a:pt x="1084098" y="219987"/>
                </a:lnTo>
                <a:lnTo>
                  <a:pt x="1133763" y="204266"/>
                </a:lnTo>
                <a:lnTo>
                  <a:pt x="1184268" y="189058"/>
                </a:lnTo>
                <a:lnTo>
                  <a:pt x="1235594" y="174372"/>
                </a:lnTo>
                <a:lnTo>
                  <a:pt x="1287723" y="160217"/>
                </a:lnTo>
                <a:lnTo>
                  <a:pt x="1340636" y="146601"/>
                </a:lnTo>
                <a:lnTo>
                  <a:pt x="1394315" y="133531"/>
                </a:lnTo>
                <a:lnTo>
                  <a:pt x="1448740" y="121018"/>
                </a:lnTo>
                <a:lnTo>
                  <a:pt x="1503893" y="109068"/>
                </a:lnTo>
                <a:lnTo>
                  <a:pt x="1559756" y="97691"/>
                </a:lnTo>
                <a:lnTo>
                  <a:pt x="1616310" y="86894"/>
                </a:lnTo>
                <a:lnTo>
                  <a:pt x="1673536" y="76687"/>
                </a:lnTo>
                <a:lnTo>
                  <a:pt x="1731416" y="67077"/>
                </a:lnTo>
                <a:lnTo>
                  <a:pt x="1789931" y="58074"/>
                </a:lnTo>
                <a:lnTo>
                  <a:pt x="1849063" y="49685"/>
                </a:lnTo>
                <a:lnTo>
                  <a:pt x="1908792" y="41918"/>
                </a:lnTo>
                <a:lnTo>
                  <a:pt x="1969100" y="34783"/>
                </a:lnTo>
                <a:lnTo>
                  <a:pt x="2029969" y="28288"/>
                </a:lnTo>
                <a:lnTo>
                  <a:pt x="2091380" y="22440"/>
                </a:lnTo>
                <a:lnTo>
                  <a:pt x="2153315" y="17249"/>
                </a:lnTo>
                <a:lnTo>
                  <a:pt x="2215754" y="12723"/>
                </a:lnTo>
                <a:lnTo>
                  <a:pt x="2278679" y="8871"/>
                </a:lnTo>
                <a:lnTo>
                  <a:pt x="2342071" y="5699"/>
                </a:lnTo>
                <a:lnTo>
                  <a:pt x="2405913" y="3218"/>
                </a:lnTo>
                <a:lnTo>
                  <a:pt x="2470184" y="1436"/>
                </a:lnTo>
                <a:lnTo>
                  <a:pt x="2534867" y="360"/>
                </a:lnTo>
                <a:lnTo>
                  <a:pt x="2599944" y="0"/>
                </a:lnTo>
                <a:lnTo>
                  <a:pt x="2665020" y="360"/>
                </a:lnTo>
                <a:lnTo>
                  <a:pt x="2729703" y="1436"/>
                </a:lnTo>
                <a:lnTo>
                  <a:pt x="2793974" y="3218"/>
                </a:lnTo>
                <a:lnTo>
                  <a:pt x="2857816" y="5699"/>
                </a:lnTo>
                <a:lnTo>
                  <a:pt x="2921208" y="8871"/>
                </a:lnTo>
                <a:lnTo>
                  <a:pt x="2984133" y="12723"/>
                </a:lnTo>
                <a:lnTo>
                  <a:pt x="3046572" y="17249"/>
                </a:lnTo>
                <a:lnTo>
                  <a:pt x="3108507" y="22440"/>
                </a:lnTo>
                <a:lnTo>
                  <a:pt x="3169918" y="28288"/>
                </a:lnTo>
                <a:lnTo>
                  <a:pt x="3230787" y="34783"/>
                </a:lnTo>
                <a:lnTo>
                  <a:pt x="3291095" y="41918"/>
                </a:lnTo>
                <a:lnTo>
                  <a:pt x="3350824" y="49685"/>
                </a:lnTo>
                <a:lnTo>
                  <a:pt x="3409956" y="58074"/>
                </a:lnTo>
                <a:lnTo>
                  <a:pt x="3468471" y="67077"/>
                </a:lnTo>
                <a:lnTo>
                  <a:pt x="3526351" y="76687"/>
                </a:lnTo>
                <a:lnTo>
                  <a:pt x="3583577" y="86894"/>
                </a:lnTo>
                <a:lnTo>
                  <a:pt x="3640131" y="97691"/>
                </a:lnTo>
                <a:lnTo>
                  <a:pt x="3695994" y="109068"/>
                </a:lnTo>
                <a:lnTo>
                  <a:pt x="3751147" y="121018"/>
                </a:lnTo>
                <a:lnTo>
                  <a:pt x="3805572" y="133531"/>
                </a:lnTo>
                <a:lnTo>
                  <a:pt x="3859251" y="146601"/>
                </a:lnTo>
                <a:lnTo>
                  <a:pt x="3912164" y="160217"/>
                </a:lnTo>
                <a:lnTo>
                  <a:pt x="3964293" y="174372"/>
                </a:lnTo>
                <a:lnTo>
                  <a:pt x="4015619" y="189058"/>
                </a:lnTo>
                <a:lnTo>
                  <a:pt x="4066124" y="204266"/>
                </a:lnTo>
                <a:lnTo>
                  <a:pt x="4115789" y="219987"/>
                </a:lnTo>
                <a:lnTo>
                  <a:pt x="4164596" y="236213"/>
                </a:lnTo>
                <a:lnTo>
                  <a:pt x="4212526" y="252936"/>
                </a:lnTo>
                <a:lnTo>
                  <a:pt x="4259559" y="270148"/>
                </a:lnTo>
                <a:lnTo>
                  <a:pt x="4305678" y="287839"/>
                </a:lnTo>
                <a:lnTo>
                  <a:pt x="4350865" y="306002"/>
                </a:lnTo>
                <a:lnTo>
                  <a:pt x="4395099" y="324628"/>
                </a:lnTo>
                <a:lnTo>
                  <a:pt x="4438364" y="343709"/>
                </a:lnTo>
                <a:lnTo>
                  <a:pt x="4480639" y="363236"/>
                </a:lnTo>
                <a:lnTo>
                  <a:pt x="4521907" y="383201"/>
                </a:lnTo>
                <a:lnTo>
                  <a:pt x="4562149" y="403596"/>
                </a:lnTo>
                <a:lnTo>
                  <a:pt x="4601346" y="424412"/>
                </a:lnTo>
                <a:lnTo>
                  <a:pt x="4639480" y="445640"/>
                </a:lnTo>
                <a:lnTo>
                  <a:pt x="4676532" y="467273"/>
                </a:lnTo>
                <a:lnTo>
                  <a:pt x="4712483" y="489302"/>
                </a:lnTo>
                <a:lnTo>
                  <a:pt x="4747314" y="511718"/>
                </a:lnTo>
                <a:lnTo>
                  <a:pt x="4781008" y="534514"/>
                </a:lnTo>
                <a:lnTo>
                  <a:pt x="4813546" y="557680"/>
                </a:lnTo>
                <a:lnTo>
                  <a:pt x="4844908" y="581208"/>
                </a:lnTo>
                <a:lnTo>
                  <a:pt x="4875077" y="605090"/>
                </a:lnTo>
                <a:lnTo>
                  <a:pt x="4931759" y="653883"/>
                </a:lnTo>
                <a:lnTo>
                  <a:pt x="4983442" y="703990"/>
                </a:lnTo>
                <a:lnTo>
                  <a:pt x="5029978" y="755344"/>
                </a:lnTo>
                <a:lnTo>
                  <a:pt x="5071217" y="807879"/>
                </a:lnTo>
                <a:lnTo>
                  <a:pt x="5107012" y="861527"/>
                </a:lnTo>
                <a:lnTo>
                  <a:pt x="5137212" y="916220"/>
                </a:lnTo>
                <a:lnTo>
                  <a:pt x="5161668" y="971892"/>
                </a:lnTo>
                <a:lnTo>
                  <a:pt x="5180233" y="1028476"/>
                </a:lnTo>
                <a:lnTo>
                  <a:pt x="5192756" y="1085903"/>
                </a:lnTo>
                <a:lnTo>
                  <a:pt x="5199089" y="1144107"/>
                </a:lnTo>
                <a:lnTo>
                  <a:pt x="5199888" y="1173479"/>
                </a:lnTo>
                <a:lnTo>
                  <a:pt x="5199089" y="1202852"/>
                </a:lnTo>
                <a:lnTo>
                  <a:pt x="5192756" y="1261056"/>
                </a:lnTo>
                <a:lnTo>
                  <a:pt x="5180233" y="1318483"/>
                </a:lnTo>
                <a:lnTo>
                  <a:pt x="5161668" y="1375067"/>
                </a:lnTo>
                <a:lnTo>
                  <a:pt x="5137212" y="1430739"/>
                </a:lnTo>
                <a:lnTo>
                  <a:pt x="5107012" y="1485432"/>
                </a:lnTo>
                <a:lnTo>
                  <a:pt x="5071217" y="1539080"/>
                </a:lnTo>
                <a:lnTo>
                  <a:pt x="5029978" y="1591615"/>
                </a:lnTo>
                <a:lnTo>
                  <a:pt x="4983442" y="1642969"/>
                </a:lnTo>
                <a:lnTo>
                  <a:pt x="4931759" y="1693076"/>
                </a:lnTo>
                <a:lnTo>
                  <a:pt x="4875077" y="1741869"/>
                </a:lnTo>
                <a:lnTo>
                  <a:pt x="4844908" y="1765751"/>
                </a:lnTo>
                <a:lnTo>
                  <a:pt x="4813546" y="1789279"/>
                </a:lnTo>
                <a:lnTo>
                  <a:pt x="4781008" y="1812445"/>
                </a:lnTo>
                <a:lnTo>
                  <a:pt x="4747314" y="1835241"/>
                </a:lnTo>
                <a:lnTo>
                  <a:pt x="4712483" y="1857657"/>
                </a:lnTo>
                <a:lnTo>
                  <a:pt x="4676532" y="1879686"/>
                </a:lnTo>
                <a:lnTo>
                  <a:pt x="4639480" y="1901319"/>
                </a:lnTo>
                <a:lnTo>
                  <a:pt x="4601346" y="1922547"/>
                </a:lnTo>
                <a:lnTo>
                  <a:pt x="4562149" y="1943363"/>
                </a:lnTo>
                <a:lnTo>
                  <a:pt x="4521907" y="1963758"/>
                </a:lnTo>
                <a:lnTo>
                  <a:pt x="4480639" y="1983723"/>
                </a:lnTo>
                <a:lnTo>
                  <a:pt x="4438364" y="2003250"/>
                </a:lnTo>
                <a:lnTo>
                  <a:pt x="4395099" y="2022331"/>
                </a:lnTo>
                <a:lnTo>
                  <a:pt x="4350865" y="2040957"/>
                </a:lnTo>
                <a:lnTo>
                  <a:pt x="4305678" y="2059120"/>
                </a:lnTo>
                <a:lnTo>
                  <a:pt x="4259559" y="2076811"/>
                </a:lnTo>
                <a:lnTo>
                  <a:pt x="4212526" y="2094023"/>
                </a:lnTo>
                <a:lnTo>
                  <a:pt x="4164596" y="2110746"/>
                </a:lnTo>
                <a:lnTo>
                  <a:pt x="4115789" y="2126972"/>
                </a:lnTo>
                <a:lnTo>
                  <a:pt x="4066124" y="2142693"/>
                </a:lnTo>
                <a:lnTo>
                  <a:pt x="4015619" y="2157901"/>
                </a:lnTo>
                <a:lnTo>
                  <a:pt x="3964293" y="2172587"/>
                </a:lnTo>
                <a:lnTo>
                  <a:pt x="3912164" y="2186742"/>
                </a:lnTo>
                <a:lnTo>
                  <a:pt x="3859251" y="2200358"/>
                </a:lnTo>
                <a:lnTo>
                  <a:pt x="3805572" y="2213428"/>
                </a:lnTo>
                <a:lnTo>
                  <a:pt x="3751147" y="2225941"/>
                </a:lnTo>
                <a:lnTo>
                  <a:pt x="3695994" y="2237891"/>
                </a:lnTo>
                <a:lnTo>
                  <a:pt x="3640131" y="2249268"/>
                </a:lnTo>
                <a:lnTo>
                  <a:pt x="3583577" y="2260065"/>
                </a:lnTo>
                <a:lnTo>
                  <a:pt x="3526351" y="2270272"/>
                </a:lnTo>
                <a:lnTo>
                  <a:pt x="3468471" y="2279882"/>
                </a:lnTo>
                <a:lnTo>
                  <a:pt x="3409956" y="2288885"/>
                </a:lnTo>
                <a:lnTo>
                  <a:pt x="3350824" y="2297274"/>
                </a:lnTo>
                <a:lnTo>
                  <a:pt x="3291095" y="2305041"/>
                </a:lnTo>
                <a:lnTo>
                  <a:pt x="3230787" y="2312176"/>
                </a:lnTo>
                <a:lnTo>
                  <a:pt x="3169918" y="2318671"/>
                </a:lnTo>
                <a:lnTo>
                  <a:pt x="3108507" y="2324519"/>
                </a:lnTo>
                <a:lnTo>
                  <a:pt x="3046572" y="2329710"/>
                </a:lnTo>
                <a:lnTo>
                  <a:pt x="2984133" y="2334236"/>
                </a:lnTo>
                <a:lnTo>
                  <a:pt x="2921208" y="2338088"/>
                </a:lnTo>
                <a:lnTo>
                  <a:pt x="2857816" y="2341260"/>
                </a:lnTo>
                <a:lnTo>
                  <a:pt x="2793974" y="2343741"/>
                </a:lnTo>
                <a:lnTo>
                  <a:pt x="2729703" y="2345523"/>
                </a:lnTo>
                <a:lnTo>
                  <a:pt x="2665020" y="2346599"/>
                </a:lnTo>
                <a:lnTo>
                  <a:pt x="2599944" y="2346960"/>
                </a:lnTo>
                <a:lnTo>
                  <a:pt x="2534867" y="2346599"/>
                </a:lnTo>
                <a:lnTo>
                  <a:pt x="2470184" y="2345523"/>
                </a:lnTo>
                <a:lnTo>
                  <a:pt x="2405913" y="2343741"/>
                </a:lnTo>
                <a:lnTo>
                  <a:pt x="2342071" y="2341260"/>
                </a:lnTo>
                <a:lnTo>
                  <a:pt x="2278679" y="2338088"/>
                </a:lnTo>
                <a:lnTo>
                  <a:pt x="2215754" y="2334236"/>
                </a:lnTo>
                <a:lnTo>
                  <a:pt x="2153315" y="2329710"/>
                </a:lnTo>
                <a:lnTo>
                  <a:pt x="2091380" y="2324519"/>
                </a:lnTo>
                <a:lnTo>
                  <a:pt x="2029969" y="2318671"/>
                </a:lnTo>
                <a:lnTo>
                  <a:pt x="1969100" y="2312176"/>
                </a:lnTo>
                <a:lnTo>
                  <a:pt x="1908792" y="2305041"/>
                </a:lnTo>
                <a:lnTo>
                  <a:pt x="1849063" y="2297274"/>
                </a:lnTo>
                <a:lnTo>
                  <a:pt x="1789931" y="2288885"/>
                </a:lnTo>
                <a:lnTo>
                  <a:pt x="1731416" y="2279882"/>
                </a:lnTo>
                <a:lnTo>
                  <a:pt x="1673536" y="2270272"/>
                </a:lnTo>
                <a:lnTo>
                  <a:pt x="1616310" y="2260065"/>
                </a:lnTo>
                <a:lnTo>
                  <a:pt x="1559756" y="2249268"/>
                </a:lnTo>
                <a:lnTo>
                  <a:pt x="1503893" y="2237891"/>
                </a:lnTo>
                <a:lnTo>
                  <a:pt x="1448740" y="2225941"/>
                </a:lnTo>
                <a:lnTo>
                  <a:pt x="1394315" y="2213428"/>
                </a:lnTo>
                <a:lnTo>
                  <a:pt x="1340636" y="2200358"/>
                </a:lnTo>
                <a:lnTo>
                  <a:pt x="1287723" y="2186742"/>
                </a:lnTo>
                <a:lnTo>
                  <a:pt x="1235594" y="2172587"/>
                </a:lnTo>
                <a:lnTo>
                  <a:pt x="1184268" y="2157901"/>
                </a:lnTo>
                <a:lnTo>
                  <a:pt x="1133763" y="2142693"/>
                </a:lnTo>
                <a:lnTo>
                  <a:pt x="1084098" y="2126972"/>
                </a:lnTo>
                <a:lnTo>
                  <a:pt x="1035291" y="2110746"/>
                </a:lnTo>
                <a:lnTo>
                  <a:pt x="987361" y="2094023"/>
                </a:lnTo>
                <a:lnTo>
                  <a:pt x="940328" y="2076811"/>
                </a:lnTo>
                <a:lnTo>
                  <a:pt x="894209" y="2059120"/>
                </a:lnTo>
                <a:lnTo>
                  <a:pt x="849022" y="2040957"/>
                </a:lnTo>
                <a:lnTo>
                  <a:pt x="804788" y="2022331"/>
                </a:lnTo>
                <a:lnTo>
                  <a:pt x="761523" y="2003250"/>
                </a:lnTo>
                <a:lnTo>
                  <a:pt x="719248" y="1983723"/>
                </a:lnTo>
                <a:lnTo>
                  <a:pt x="677980" y="1963758"/>
                </a:lnTo>
                <a:lnTo>
                  <a:pt x="637738" y="1943363"/>
                </a:lnTo>
                <a:lnTo>
                  <a:pt x="598541" y="1922547"/>
                </a:lnTo>
                <a:lnTo>
                  <a:pt x="560407" y="1901319"/>
                </a:lnTo>
                <a:lnTo>
                  <a:pt x="523355" y="1879686"/>
                </a:lnTo>
                <a:lnTo>
                  <a:pt x="487404" y="1857657"/>
                </a:lnTo>
                <a:lnTo>
                  <a:pt x="452573" y="1835241"/>
                </a:lnTo>
                <a:lnTo>
                  <a:pt x="418879" y="1812445"/>
                </a:lnTo>
                <a:lnTo>
                  <a:pt x="386341" y="1789279"/>
                </a:lnTo>
                <a:lnTo>
                  <a:pt x="354979" y="1765751"/>
                </a:lnTo>
                <a:lnTo>
                  <a:pt x="324810" y="1741869"/>
                </a:lnTo>
                <a:lnTo>
                  <a:pt x="268128" y="1693076"/>
                </a:lnTo>
                <a:lnTo>
                  <a:pt x="216445" y="1642969"/>
                </a:lnTo>
                <a:lnTo>
                  <a:pt x="169909" y="1591615"/>
                </a:lnTo>
                <a:lnTo>
                  <a:pt x="128670" y="1539080"/>
                </a:lnTo>
                <a:lnTo>
                  <a:pt x="92875" y="1485432"/>
                </a:lnTo>
                <a:lnTo>
                  <a:pt x="62675" y="1430739"/>
                </a:lnTo>
                <a:lnTo>
                  <a:pt x="38219" y="1375067"/>
                </a:lnTo>
                <a:lnTo>
                  <a:pt x="19654" y="1318483"/>
                </a:lnTo>
                <a:lnTo>
                  <a:pt x="7131" y="1261056"/>
                </a:lnTo>
                <a:lnTo>
                  <a:pt x="798" y="1202852"/>
                </a:lnTo>
                <a:lnTo>
                  <a:pt x="0" y="1173479"/>
                </a:lnTo>
                <a:close/>
              </a:path>
            </a:pathLst>
          </a:custGeom>
          <a:ln w="15239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1600" y="2945280"/>
            <a:ext cx="220184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entury Gothic"/>
                <a:cs typeface="Century Gothic"/>
              </a:rPr>
              <a:t>Довіра</a:t>
            </a:r>
            <a:endParaRPr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4857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194435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612" y="970426"/>
            <a:ext cx="5077860" cy="4929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lvl="1">
              <a:lnSpc>
                <a:spcPct val="150000"/>
              </a:lnSpc>
              <a:tabLst>
                <a:tab pos="408940" algn="l"/>
              </a:tabLst>
            </a:pPr>
            <a:r>
              <a:rPr lang="ru-RU" sz="2400" spc="-10" dirty="0" err="1" smtClean="0">
                <a:latin typeface="Century Gothic"/>
                <a:cs typeface="Century Gothic"/>
              </a:rPr>
              <a:t>Вільний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обмін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ідеями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dirty="0" smtClean="0">
                <a:latin typeface="Century Gothic"/>
                <a:cs typeface="Century Gothic"/>
              </a:rPr>
              <a:t>і </a:t>
            </a:r>
            <a:r>
              <a:rPr lang="ru-RU" sz="2400" spc="-5" dirty="0" smtClean="0">
                <a:latin typeface="Century Gothic"/>
                <a:cs typeface="Century Gothic"/>
              </a:rPr>
              <a:t>свобода </a:t>
            </a:r>
            <a:r>
              <a:rPr lang="ru-RU" sz="2400" spc="-5" dirty="0" err="1" smtClean="0">
                <a:latin typeface="Century Gothic"/>
                <a:cs typeface="Century Gothic"/>
              </a:rPr>
              <a:t>висловлювань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базуються</a:t>
            </a:r>
            <a:r>
              <a:rPr lang="ru-RU" sz="2400" spc="-5" dirty="0" smtClean="0">
                <a:latin typeface="Century Gothic"/>
                <a:cs typeface="Century Gothic"/>
              </a:rPr>
              <a:t> на </a:t>
            </a:r>
            <a:r>
              <a:rPr lang="ru-RU" sz="2400" spc="-5" dirty="0" err="1" smtClean="0">
                <a:latin typeface="Century Gothic"/>
                <a:cs typeface="Century Gothic"/>
              </a:rPr>
              <a:t>взаємній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повазі</a:t>
            </a:r>
            <a:r>
              <a:rPr lang="ru-RU" sz="2400" spc="-10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smtClean="0">
                <a:latin typeface="Century Gothic"/>
                <a:cs typeface="Century Gothic"/>
              </a:rPr>
              <a:t>яку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поділяють</a:t>
            </a:r>
            <a:r>
              <a:rPr lang="ru-RU" sz="2400" spc="-10" dirty="0" smtClean="0">
                <a:latin typeface="Century Gothic"/>
                <a:cs typeface="Century Gothic"/>
              </a:rPr>
              <a:t>  </a:t>
            </a:r>
            <a:r>
              <a:rPr lang="ru-RU" sz="2400" spc="-5" dirty="0" err="1" smtClean="0">
                <a:latin typeface="Century Gothic"/>
                <a:cs typeface="Century Gothic"/>
              </a:rPr>
              <a:t>всі</a:t>
            </a:r>
            <a:r>
              <a:rPr lang="ru-RU" sz="2400" spc="-5" dirty="0" smtClean="0">
                <a:latin typeface="Century Gothic"/>
                <a:cs typeface="Century Gothic"/>
              </a:rPr>
              <a:t> члени </a:t>
            </a:r>
            <a:r>
              <a:rPr lang="ru-RU" sz="2400" spc="-5" dirty="0" err="1" smtClean="0">
                <a:latin typeface="Century Gothic"/>
                <a:cs typeface="Century Gothic"/>
              </a:rPr>
              <a:t>академічної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спільноти</a:t>
            </a:r>
            <a:r>
              <a:rPr lang="ru-RU" sz="2400" spc="-10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незалежно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від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err="1" smtClean="0">
                <a:latin typeface="Century Gothic"/>
                <a:cs typeface="Century Gothic"/>
              </a:rPr>
              <a:t>їх</a:t>
            </a:r>
            <a:r>
              <a:rPr lang="ru-RU" sz="240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положення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в </a:t>
            </a:r>
            <a:r>
              <a:rPr lang="ru-RU" sz="2400" spc="-10" dirty="0" err="1" smtClean="0">
                <a:latin typeface="Century Gothic"/>
                <a:cs typeface="Century Gothic"/>
              </a:rPr>
              <a:t>освітній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та </a:t>
            </a:r>
            <a:r>
              <a:rPr lang="ru-RU" sz="2400" spc="-5" dirty="0" err="1" smtClean="0">
                <a:latin typeface="Century Gothic"/>
                <a:cs typeface="Century Gothic"/>
              </a:rPr>
              <a:t>науковій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dirty="0" err="1" smtClean="0">
                <a:latin typeface="Century Gothic"/>
                <a:cs typeface="Century Gothic"/>
              </a:rPr>
              <a:t>ієрархії</a:t>
            </a:r>
            <a:r>
              <a:rPr lang="ru-RU" sz="2400" dirty="0" smtClean="0">
                <a:latin typeface="Century Gothic"/>
                <a:cs typeface="Century Gothic"/>
              </a:rPr>
              <a:t>. </a:t>
            </a:r>
            <a:r>
              <a:rPr lang="ru-RU" sz="2400" spc="-5" dirty="0" smtClean="0">
                <a:latin typeface="Century Gothic"/>
                <a:cs typeface="Century Gothic"/>
              </a:rPr>
              <a:t>Без  </a:t>
            </a:r>
            <a:r>
              <a:rPr lang="ru-RU" sz="2400" spc="-10" dirty="0" smtClean="0">
                <a:latin typeface="Century Gothic"/>
                <a:cs typeface="Century Gothic"/>
              </a:rPr>
              <a:t>такого </a:t>
            </a:r>
            <a:r>
              <a:rPr lang="ru-RU" sz="2400" spc="-10" dirty="0" err="1" smtClean="0">
                <a:latin typeface="Century Gothic"/>
                <a:cs typeface="Century Gothic"/>
              </a:rPr>
              <a:t>обміну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рівень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академічної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та </a:t>
            </a:r>
            <a:r>
              <a:rPr lang="ru-RU" sz="2400" spc="-5" dirty="0" err="1" smtClean="0">
                <a:latin typeface="Century Gothic"/>
                <a:cs typeface="Century Gothic"/>
              </a:rPr>
              <a:t>наукової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творчості</a:t>
            </a:r>
            <a:r>
              <a:rPr lang="ru-RU" sz="2400" spc="114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падає</a:t>
            </a:r>
            <a:r>
              <a:rPr lang="ru-RU" sz="2400" spc="-5" dirty="0" smtClean="0">
                <a:latin typeface="Century Gothic"/>
                <a:cs typeface="Century Gothic"/>
              </a:rPr>
              <a:t>.</a:t>
            </a:r>
            <a:endParaRPr lang="ru-RU" sz="24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328" y="2180334"/>
            <a:ext cx="3131146" cy="2336801"/>
          </a:xfrm>
          <a:custGeom>
            <a:avLst/>
            <a:gdLst/>
            <a:ahLst/>
            <a:cxnLst/>
            <a:rect l="l" t="t" r="r" b="b"/>
            <a:pathLst>
              <a:path w="5200015" h="2346960">
                <a:moveTo>
                  <a:pt x="0" y="1173479"/>
                </a:moveTo>
                <a:lnTo>
                  <a:pt x="3182" y="1114912"/>
                </a:lnTo>
                <a:lnTo>
                  <a:pt x="12628" y="1057088"/>
                </a:lnTo>
                <a:lnTo>
                  <a:pt x="28191" y="1000074"/>
                </a:lnTo>
                <a:lnTo>
                  <a:pt x="49720" y="943938"/>
                </a:lnTo>
                <a:lnTo>
                  <a:pt x="77067" y="888747"/>
                </a:lnTo>
                <a:lnTo>
                  <a:pt x="110082" y="834568"/>
                </a:lnTo>
                <a:lnTo>
                  <a:pt x="148618" y="781468"/>
                </a:lnTo>
                <a:lnTo>
                  <a:pt x="192524" y="729515"/>
                </a:lnTo>
                <a:lnTo>
                  <a:pt x="241653" y="678776"/>
                </a:lnTo>
                <a:lnTo>
                  <a:pt x="295854" y="629318"/>
                </a:lnTo>
                <a:lnTo>
                  <a:pt x="354979" y="581208"/>
                </a:lnTo>
                <a:lnTo>
                  <a:pt x="386341" y="557680"/>
                </a:lnTo>
                <a:lnTo>
                  <a:pt x="418879" y="534514"/>
                </a:lnTo>
                <a:lnTo>
                  <a:pt x="452573" y="511718"/>
                </a:lnTo>
                <a:lnTo>
                  <a:pt x="487404" y="489302"/>
                </a:lnTo>
                <a:lnTo>
                  <a:pt x="523355" y="467273"/>
                </a:lnTo>
                <a:lnTo>
                  <a:pt x="560407" y="445640"/>
                </a:lnTo>
                <a:lnTo>
                  <a:pt x="598541" y="424412"/>
                </a:lnTo>
                <a:lnTo>
                  <a:pt x="637738" y="403596"/>
                </a:lnTo>
                <a:lnTo>
                  <a:pt x="677980" y="383201"/>
                </a:lnTo>
                <a:lnTo>
                  <a:pt x="719248" y="363236"/>
                </a:lnTo>
                <a:lnTo>
                  <a:pt x="761523" y="343709"/>
                </a:lnTo>
                <a:lnTo>
                  <a:pt x="804788" y="324628"/>
                </a:lnTo>
                <a:lnTo>
                  <a:pt x="849022" y="306002"/>
                </a:lnTo>
                <a:lnTo>
                  <a:pt x="894209" y="287839"/>
                </a:lnTo>
                <a:lnTo>
                  <a:pt x="940328" y="270148"/>
                </a:lnTo>
                <a:lnTo>
                  <a:pt x="987361" y="252936"/>
                </a:lnTo>
                <a:lnTo>
                  <a:pt x="1035291" y="236213"/>
                </a:lnTo>
                <a:lnTo>
                  <a:pt x="1084098" y="219987"/>
                </a:lnTo>
                <a:lnTo>
                  <a:pt x="1133763" y="204266"/>
                </a:lnTo>
                <a:lnTo>
                  <a:pt x="1184268" y="189058"/>
                </a:lnTo>
                <a:lnTo>
                  <a:pt x="1235594" y="174372"/>
                </a:lnTo>
                <a:lnTo>
                  <a:pt x="1287723" y="160217"/>
                </a:lnTo>
                <a:lnTo>
                  <a:pt x="1340636" y="146601"/>
                </a:lnTo>
                <a:lnTo>
                  <a:pt x="1394315" y="133531"/>
                </a:lnTo>
                <a:lnTo>
                  <a:pt x="1448740" y="121018"/>
                </a:lnTo>
                <a:lnTo>
                  <a:pt x="1503893" y="109068"/>
                </a:lnTo>
                <a:lnTo>
                  <a:pt x="1559756" y="97691"/>
                </a:lnTo>
                <a:lnTo>
                  <a:pt x="1616310" y="86894"/>
                </a:lnTo>
                <a:lnTo>
                  <a:pt x="1673536" y="76687"/>
                </a:lnTo>
                <a:lnTo>
                  <a:pt x="1731416" y="67077"/>
                </a:lnTo>
                <a:lnTo>
                  <a:pt x="1789931" y="58074"/>
                </a:lnTo>
                <a:lnTo>
                  <a:pt x="1849063" y="49685"/>
                </a:lnTo>
                <a:lnTo>
                  <a:pt x="1908792" y="41918"/>
                </a:lnTo>
                <a:lnTo>
                  <a:pt x="1969100" y="34783"/>
                </a:lnTo>
                <a:lnTo>
                  <a:pt x="2029969" y="28288"/>
                </a:lnTo>
                <a:lnTo>
                  <a:pt x="2091380" y="22440"/>
                </a:lnTo>
                <a:lnTo>
                  <a:pt x="2153315" y="17249"/>
                </a:lnTo>
                <a:lnTo>
                  <a:pt x="2215754" y="12723"/>
                </a:lnTo>
                <a:lnTo>
                  <a:pt x="2278679" y="8871"/>
                </a:lnTo>
                <a:lnTo>
                  <a:pt x="2342071" y="5699"/>
                </a:lnTo>
                <a:lnTo>
                  <a:pt x="2405913" y="3218"/>
                </a:lnTo>
                <a:lnTo>
                  <a:pt x="2470184" y="1436"/>
                </a:lnTo>
                <a:lnTo>
                  <a:pt x="2534867" y="360"/>
                </a:lnTo>
                <a:lnTo>
                  <a:pt x="2599944" y="0"/>
                </a:lnTo>
                <a:lnTo>
                  <a:pt x="2665020" y="360"/>
                </a:lnTo>
                <a:lnTo>
                  <a:pt x="2729703" y="1436"/>
                </a:lnTo>
                <a:lnTo>
                  <a:pt x="2793974" y="3218"/>
                </a:lnTo>
                <a:lnTo>
                  <a:pt x="2857816" y="5699"/>
                </a:lnTo>
                <a:lnTo>
                  <a:pt x="2921208" y="8871"/>
                </a:lnTo>
                <a:lnTo>
                  <a:pt x="2984133" y="12723"/>
                </a:lnTo>
                <a:lnTo>
                  <a:pt x="3046572" y="17249"/>
                </a:lnTo>
                <a:lnTo>
                  <a:pt x="3108507" y="22440"/>
                </a:lnTo>
                <a:lnTo>
                  <a:pt x="3169918" y="28288"/>
                </a:lnTo>
                <a:lnTo>
                  <a:pt x="3230787" y="34783"/>
                </a:lnTo>
                <a:lnTo>
                  <a:pt x="3291095" y="41918"/>
                </a:lnTo>
                <a:lnTo>
                  <a:pt x="3350824" y="49685"/>
                </a:lnTo>
                <a:lnTo>
                  <a:pt x="3409956" y="58074"/>
                </a:lnTo>
                <a:lnTo>
                  <a:pt x="3468471" y="67077"/>
                </a:lnTo>
                <a:lnTo>
                  <a:pt x="3526351" y="76687"/>
                </a:lnTo>
                <a:lnTo>
                  <a:pt x="3583577" y="86894"/>
                </a:lnTo>
                <a:lnTo>
                  <a:pt x="3640131" y="97691"/>
                </a:lnTo>
                <a:lnTo>
                  <a:pt x="3695994" y="109068"/>
                </a:lnTo>
                <a:lnTo>
                  <a:pt x="3751147" y="121018"/>
                </a:lnTo>
                <a:lnTo>
                  <a:pt x="3805572" y="133531"/>
                </a:lnTo>
                <a:lnTo>
                  <a:pt x="3859251" y="146601"/>
                </a:lnTo>
                <a:lnTo>
                  <a:pt x="3912164" y="160217"/>
                </a:lnTo>
                <a:lnTo>
                  <a:pt x="3964293" y="174372"/>
                </a:lnTo>
                <a:lnTo>
                  <a:pt x="4015619" y="189058"/>
                </a:lnTo>
                <a:lnTo>
                  <a:pt x="4066124" y="204266"/>
                </a:lnTo>
                <a:lnTo>
                  <a:pt x="4115789" y="219987"/>
                </a:lnTo>
                <a:lnTo>
                  <a:pt x="4164596" y="236213"/>
                </a:lnTo>
                <a:lnTo>
                  <a:pt x="4212526" y="252936"/>
                </a:lnTo>
                <a:lnTo>
                  <a:pt x="4259559" y="270148"/>
                </a:lnTo>
                <a:lnTo>
                  <a:pt x="4305678" y="287839"/>
                </a:lnTo>
                <a:lnTo>
                  <a:pt x="4350865" y="306002"/>
                </a:lnTo>
                <a:lnTo>
                  <a:pt x="4395099" y="324628"/>
                </a:lnTo>
                <a:lnTo>
                  <a:pt x="4438364" y="343709"/>
                </a:lnTo>
                <a:lnTo>
                  <a:pt x="4480639" y="363236"/>
                </a:lnTo>
                <a:lnTo>
                  <a:pt x="4521907" y="383201"/>
                </a:lnTo>
                <a:lnTo>
                  <a:pt x="4562149" y="403596"/>
                </a:lnTo>
                <a:lnTo>
                  <a:pt x="4601346" y="424412"/>
                </a:lnTo>
                <a:lnTo>
                  <a:pt x="4639480" y="445640"/>
                </a:lnTo>
                <a:lnTo>
                  <a:pt x="4676532" y="467273"/>
                </a:lnTo>
                <a:lnTo>
                  <a:pt x="4712483" y="489302"/>
                </a:lnTo>
                <a:lnTo>
                  <a:pt x="4747314" y="511718"/>
                </a:lnTo>
                <a:lnTo>
                  <a:pt x="4781008" y="534514"/>
                </a:lnTo>
                <a:lnTo>
                  <a:pt x="4813546" y="557680"/>
                </a:lnTo>
                <a:lnTo>
                  <a:pt x="4844908" y="581208"/>
                </a:lnTo>
                <a:lnTo>
                  <a:pt x="4875077" y="605090"/>
                </a:lnTo>
                <a:lnTo>
                  <a:pt x="4931759" y="653883"/>
                </a:lnTo>
                <a:lnTo>
                  <a:pt x="4983442" y="703990"/>
                </a:lnTo>
                <a:lnTo>
                  <a:pt x="5029978" y="755344"/>
                </a:lnTo>
                <a:lnTo>
                  <a:pt x="5071217" y="807879"/>
                </a:lnTo>
                <a:lnTo>
                  <a:pt x="5107012" y="861527"/>
                </a:lnTo>
                <a:lnTo>
                  <a:pt x="5137212" y="916220"/>
                </a:lnTo>
                <a:lnTo>
                  <a:pt x="5161668" y="971892"/>
                </a:lnTo>
                <a:lnTo>
                  <a:pt x="5180233" y="1028476"/>
                </a:lnTo>
                <a:lnTo>
                  <a:pt x="5192756" y="1085903"/>
                </a:lnTo>
                <a:lnTo>
                  <a:pt x="5199089" y="1144107"/>
                </a:lnTo>
                <a:lnTo>
                  <a:pt x="5199888" y="1173479"/>
                </a:lnTo>
                <a:lnTo>
                  <a:pt x="5199089" y="1202852"/>
                </a:lnTo>
                <a:lnTo>
                  <a:pt x="5192756" y="1261056"/>
                </a:lnTo>
                <a:lnTo>
                  <a:pt x="5180233" y="1318483"/>
                </a:lnTo>
                <a:lnTo>
                  <a:pt x="5161668" y="1375067"/>
                </a:lnTo>
                <a:lnTo>
                  <a:pt x="5137212" y="1430739"/>
                </a:lnTo>
                <a:lnTo>
                  <a:pt x="5107012" y="1485432"/>
                </a:lnTo>
                <a:lnTo>
                  <a:pt x="5071217" y="1539080"/>
                </a:lnTo>
                <a:lnTo>
                  <a:pt x="5029978" y="1591615"/>
                </a:lnTo>
                <a:lnTo>
                  <a:pt x="4983442" y="1642969"/>
                </a:lnTo>
                <a:lnTo>
                  <a:pt x="4931759" y="1693076"/>
                </a:lnTo>
                <a:lnTo>
                  <a:pt x="4875077" y="1741869"/>
                </a:lnTo>
                <a:lnTo>
                  <a:pt x="4844908" y="1765751"/>
                </a:lnTo>
                <a:lnTo>
                  <a:pt x="4813546" y="1789279"/>
                </a:lnTo>
                <a:lnTo>
                  <a:pt x="4781008" y="1812445"/>
                </a:lnTo>
                <a:lnTo>
                  <a:pt x="4747314" y="1835241"/>
                </a:lnTo>
                <a:lnTo>
                  <a:pt x="4712483" y="1857657"/>
                </a:lnTo>
                <a:lnTo>
                  <a:pt x="4676532" y="1879686"/>
                </a:lnTo>
                <a:lnTo>
                  <a:pt x="4639480" y="1901319"/>
                </a:lnTo>
                <a:lnTo>
                  <a:pt x="4601346" y="1922547"/>
                </a:lnTo>
                <a:lnTo>
                  <a:pt x="4562149" y="1943363"/>
                </a:lnTo>
                <a:lnTo>
                  <a:pt x="4521907" y="1963758"/>
                </a:lnTo>
                <a:lnTo>
                  <a:pt x="4480639" y="1983723"/>
                </a:lnTo>
                <a:lnTo>
                  <a:pt x="4438364" y="2003250"/>
                </a:lnTo>
                <a:lnTo>
                  <a:pt x="4395099" y="2022331"/>
                </a:lnTo>
                <a:lnTo>
                  <a:pt x="4350865" y="2040957"/>
                </a:lnTo>
                <a:lnTo>
                  <a:pt x="4305678" y="2059120"/>
                </a:lnTo>
                <a:lnTo>
                  <a:pt x="4259559" y="2076811"/>
                </a:lnTo>
                <a:lnTo>
                  <a:pt x="4212526" y="2094023"/>
                </a:lnTo>
                <a:lnTo>
                  <a:pt x="4164596" y="2110746"/>
                </a:lnTo>
                <a:lnTo>
                  <a:pt x="4115789" y="2126972"/>
                </a:lnTo>
                <a:lnTo>
                  <a:pt x="4066124" y="2142693"/>
                </a:lnTo>
                <a:lnTo>
                  <a:pt x="4015619" y="2157901"/>
                </a:lnTo>
                <a:lnTo>
                  <a:pt x="3964293" y="2172587"/>
                </a:lnTo>
                <a:lnTo>
                  <a:pt x="3912164" y="2186742"/>
                </a:lnTo>
                <a:lnTo>
                  <a:pt x="3859251" y="2200358"/>
                </a:lnTo>
                <a:lnTo>
                  <a:pt x="3805572" y="2213428"/>
                </a:lnTo>
                <a:lnTo>
                  <a:pt x="3751147" y="2225941"/>
                </a:lnTo>
                <a:lnTo>
                  <a:pt x="3695994" y="2237891"/>
                </a:lnTo>
                <a:lnTo>
                  <a:pt x="3640131" y="2249268"/>
                </a:lnTo>
                <a:lnTo>
                  <a:pt x="3583577" y="2260065"/>
                </a:lnTo>
                <a:lnTo>
                  <a:pt x="3526351" y="2270272"/>
                </a:lnTo>
                <a:lnTo>
                  <a:pt x="3468471" y="2279882"/>
                </a:lnTo>
                <a:lnTo>
                  <a:pt x="3409956" y="2288885"/>
                </a:lnTo>
                <a:lnTo>
                  <a:pt x="3350824" y="2297274"/>
                </a:lnTo>
                <a:lnTo>
                  <a:pt x="3291095" y="2305041"/>
                </a:lnTo>
                <a:lnTo>
                  <a:pt x="3230787" y="2312176"/>
                </a:lnTo>
                <a:lnTo>
                  <a:pt x="3169918" y="2318671"/>
                </a:lnTo>
                <a:lnTo>
                  <a:pt x="3108507" y="2324519"/>
                </a:lnTo>
                <a:lnTo>
                  <a:pt x="3046572" y="2329710"/>
                </a:lnTo>
                <a:lnTo>
                  <a:pt x="2984133" y="2334236"/>
                </a:lnTo>
                <a:lnTo>
                  <a:pt x="2921208" y="2338088"/>
                </a:lnTo>
                <a:lnTo>
                  <a:pt x="2857816" y="2341260"/>
                </a:lnTo>
                <a:lnTo>
                  <a:pt x="2793974" y="2343741"/>
                </a:lnTo>
                <a:lnTo>
                  <a:pt x="2729703" y="2345523"/>
                </a:lnTo>
                <a:lnTo>
                  <a:pt x="2665020" y="2346599"/>
                </a:lnTo>
                <a:lnTo>
                  <a:pt x="2599944" y="2346960"/>
                </a:lnTo>
                <a:lnTo>
                  <a:pt x="2534867" y="2346599"/>
                </a:lnTo>
                <a:lnTo>
                  <a:pt x="2470184" y="2345523"/>
                </a:lnTo>
                <a:lnTo>
                  <a:pt x="2405913" y="2343741"/>
                </a:lnTo>
                <a:lnTo>
                  <a:pt x="2342071" y="2341260"/>
                </a:lnTo>
                <a:lnTo>
                  <a:pt x="2278679" y="2338088"/>
                </a:lnTo>
                <a:lnTo>
                  <a:pt x="2215754" y="2334236"/>
                </a:lnTo>
                <a:lnTo>
                  <a:pt x="2153315" y="2329710"/>
                </a:lnTo>
                <a:lnTo>
                  <a:pt x="2091380" y="2324519"/>
                </a:lnTo>
                <a:lnTo>
                  <a:pt x="2029969" y="2318671"/>
                </a:lnTo>
                <a:lnTo>
                  <a:pt x="1969100" y="2312176"/>
                </a:lnTo>
                <a:lnTo>
                  <a:pt x="1908792" y="2305041"/>
                </a:lnTo>
                <a:lnTo>
                  <a:pt x="1849063" y="2297274"/>
                </a:lnTo>
                <a:lnTo>
                  <a:pt x="1789931" y="2288885"/>
                </a:lnTo>
                <a:lnTo>
                  <a:pt x="1731416" y="2279882"/>
                </a:lnTo>
                <a:lnTo>
                  <a:pt x="1673536" y="2270272"/>
                </a:lnTo>
                <a:lnTo>
                  <a:pt x="1616310" y="2260065"/>
                </a:lnTo>
                <a:lnTo>
                  <a:pt x="1559756" y="2249268"/>
                </a:lnTo>
                <a:lnTo>
                  <a:pt x="1503893" y="2237891"/>
                </a:lnTo>
                <a:lnTo>
                  <a:pt x="1448740" y="2225941"/>
                </a:lnTo>
                <a:lnTo>
                  <a:pt x="1394315" y="2213428"/>
                </a:lnTo>
                <a:lnTo>
                  <a:pt x="1340636" y="2200358"/>
                </a:lnTo>
                <a:lnTo>
                  <a:pt x="1287723" y="2186742"/>
                </a:lnTo>
                <a:lnTo>
                  <a:pt x="1235594" y="2172587"/>
                </a:lnTo>
                <a:lnTo>
                  <a:pt x="1184268" y="2157901"/>
                </a:lnTo>
                <a:lnTo>
                  <a:pt x="1133763" y="2142693"/>
                </a:lnTo>
                <a:lnTo>
                  <a:pt x="1084098" y="2126972"/>
                </a:lnTo>
                <a:lnTo>
                  <a:pt x="1035291" y="2110746"/>
                </a:lnTo>
                <a:lnTo>
                  <a:pt x="987361" y="2094023"/>
                </a:lnTo>
                <a:lnTo>
                  <a:pt x="940328" y="2076811"/>
                </a:lnTo>
                <a:lnTo>
                  <a:pt x="894209" y="2059120"/>
                </a:lnTo>
                <a:lnTo>
                  <a:pt x="849022" y="2040957"/>
                </a:lnTo>
                <a:lnTo>
                  <a:pt x="804788" y="2022331"/>
                </a:lnTo>
                <a:lnTo>
                  <a:pt x="761523" y="2003250"/>
                </a:lnTo>
                <a:lnTo>
                  <a:pt x="719248" y="1983723"/>
                </a:lnTo>
                <a:lnTo>
                  <a:pt x="677980" y="1963758"/>
                </a:lnTo>
                <a:lnTo>
                  <a:pt x="637738" y="1943363"/>
                </a:lnTo>
                <a:lnTo>
                  <a:pt x="598541" y="1922547"/>
                </a:lnTo>
                <a:lnTo>
                  <a:pt x="560407" y="1901319"/>
                </a:lnTo>
                <a:lnTo>
                  <a:pt x="523355" y="1879686"/>
                </a:lnTo>
                <a:lnTo>
                  <a:pt x="487404" y="1857657"/>
                </a:lnTo>
                <a:lnTo>
                  <a:pt x="452573" y="1835241"/>
                </a:lnTo>
                <a:lnTo>
                  <a:pt x="418879" y="1812445"/>
                </a:lnTo>
                <a:lnTo>
                  <a:pt x="386341" y="1789279"/>
                </a:lnTo>
                <a:lnTo>
                  <a:pt x="354979" y="1765751"/>
                </a:lnTo>
                <a:lnTo>
                  <a:pt x="324810" y="1741869"/>
                </a:lnTo>
                <a:lnTo>
                  <a:pt x="268128" y="1693076"/>
                </a:lnTo>
                <a:lnTo>
                  <a:pt x="216445" y="1642969"/>
                </a:lnTo>
                <a:lnTo>
                  <a:pt x="169909" y="1591615"/>
                </a:lnTo>
                <a:lnTo>
                  <a:pt x="128670" y="1539080"/>
                </a:lnTo>
                <a:lnTo>
                  <a:pt x="92875" y="1485432"/>
                </a:lnTo>
                <a:lnTo>
                  <a:pt x="62675" y="1430739"/>
                </a:lnTo>
                <a:lnTo>
                  <a:pt x="38219" y="1375067"/>
                </a:lnTo>
                <a:lnTo>
                  <a:pt x="19654" y="1318483"/>
                </a:lnTo>
                <a:lnTo>
                  <a:pt x="7131" y="1261056"/>
                </a:lnTo>
                <a:lnTo>
                  <a:pt x="798" y="1202852"/>
                </a:lnTo>
                <a:lnTo>
                  <a:pt x="0" y="1173479"/>
                </a:lnTo>
                <a:close/>
              </a:path>
            </a:pathLst>
          </a:custGeom>
          <a:ln w="15239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1600" y="2945280"/>
            <a:ext cx="220184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ru-RU" sz="4000" b="1" spc="-15" dirty="0" err="1" smtClean="0">
                <a:latin typeface="Century Gothic"/>
                <a:cs typeface="Century Gothic"/>
              </a:rPr>
              <a:t>П</a:t>
            </a:r>
            <a:r>
              <a:rPr lang="ru-RU" sz="4000" b="1" spc="-10" dirty="0" err="1" smtClean="0">
                <a:latin typeface="Century Gothic"/>
                <a:cs typeface="Century Gothic"/>
              </a:rPr>
              <a:t>овага</a:t>
            </a:r>
            <a:endParaRPr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034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194435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612" y="381325"/>
            <a:ext cx="5077860" cy="61074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1" algn="l">
              <a:lnSpc>
                <a:spcPct val="150000"/>
              </a:lnSpc>
              <a:tabLst>
                <a:tab pos="430530" algn="l"/>
              </a:tabLst>
            </a:pPr>
            <a:r>
              <a:rPr lang="ru-RU" sz="2400" spc="-5" dirty="0" err="1" smtClean="0">
                <a:latin typeface="Century Gothic"/>
                <a:cs typeface="Century Gothic"/>
              </a:rPr>
              <a:t>Забезпечення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справедливості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у </a:t>
            </a:r>
            <a:r>
              <a:rPr lang="ru-RU" sz="2400" spc="-5" dirty="0" err="1" smtClean="0">
                <a:latin typeface="Century Gothic"/>
                <a:cs typeface="Century Gothic"/>
              </a:rPr>
              <a:t>викладанні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оцінці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освітніх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досягнень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студентів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наукових</a:t>
            </a:r>
            <a:r>
              <a:rPr lang="ru-RU" sz="2400" spc="-5" dirty="0" smtClean="0">
                <a:latin typeface="Century Gothic"/>
                <a:cs typeface="Century Gothic"/>
              </a:rPr>
              <a:t>  </a:t>
            </a:r>
            <a:r>
              <a:rPr lang="ru-RU" sz="2400" spc="-5" dirty="0" err="1" smtClean="0">
                <a:latin typeface="Century Gothic"/>
                <a:cs typeface="Century Gothic"/>
              </a:rPr>
              <a:t>дослідженнях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кар’єрному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10" dirty="0" err="1" smtClean="0">
                <a:latin typeface="Century Gothic"/>
                <a:cs typeface="Century Gothic"/>
              </a:rPr>
              <a:t>просуванні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персоналу. </a:t>
            </a:r>
            <a:r>
              <a:rPr lang="ru-RU" sz="2400" spc="-5" dirty="0" err="1" smtClean="0">
                <a:latin typeface="Century Gothic"/>
                <a:cs typeface="Century Gothic"/>
              </a:rPr>
              <a:t>Отриманні</a:t>
            </a:r>
            <a:r>
              <a:rPr lang="ru-RU" sz="2400" spc="-5" dirty="0" smtClean="0">
                <a:latin typeface="Century Gothic"/>
                <a:cs typeface="Century Gothic"/>
              </a:rPr>
              <a:t> будь-</a:t>
            </a:r>
            <a:r>
              <a:rPr lang="ru-RU" sz="2400" spc="-5" dirty="0" err="1" smtClean="0">
                <a:latin typeface="Century Gothic"/>
                <a:cs typeface="Century Gothic"/>
              </a:rPr>
              <a:t>яких</a:t>
            </a:r>
            <a:r>
              <a:rPr lang="ru-RU" sz="2400" spc="-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нагород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dirty="0" err="1" smtClean="0">
                <a:latin typeface="Century Gothic"/>
                <a:cs typeface="Century Gothic"/>
              </a:rPr>
              <a:t>відзнак</a:t>
            </a:r>
            <a:r>
              <a:rPr lang="ru-RU" sz="2400" dirty="0" smtClean="0">
                <a:latin typeface="Century Gothic"/>
                <a:cs typeface="Century Gothic"/>
              </a:rPr>
              <a:t>,  </a:t>
            </a:r>
            <a:r>
              <a:rPr lang="ru-RU" sz="2400" spc="-5" dirty="0" err="1" smtClean="0">
                <a:latin typeface="Century Gothic"/>
                <a:cs typeface="Century Gothic"/>
              </a:rPr>
              <a:t>ступенів</a:t>
            </a:r>
            <a:r>
              <a:rPr lang="ru-RU" sz="2400" spc="-5" dirty="0" smtClean="0">
                <a:latin typeface="Century Gothic"/>
                <a:cs typeface="Century Gothic"/>
              </a:rPr>
              <a:t>, повинно </a:t>
            </a:r>
            <a:r>
              <a:rPr lang="ru-RU" sz="2400" spc="-10" dirty="0" err="1" smtClean="0">
                <a:latin typeface="Century Gothic"/>
                <a:cs typeface="Century Gothic"/>
              </a:rPr>
              <a:t>ґрунтуватися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на </a:t>
            </a:r>
            <a:r>
              <a:rPr lang="ru-RU" sz="2400" spc="-5" dirty="0" err="1" smtClean="0">
                <a:latin typeface="Century Gothic"/>
                <a:cs typeface="Century Gothic"/>
              </a:rPr>
              <a:t>законних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прозорих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справедливих</a:t>
            </a:r>
            <a:r>
              <a:rPr lang="ru-RU" sz="2400" spc="-5" dirty="0" smtClean="0">
                <a:latin typeface="Century Gothic"/>
                <a:cs typeface="Century Gothic"/>
              </a:rPr>
              <a:t>, </a:t>
            </a:r>
            <a:r>
              <a:rPr lang="ru-RU" sz="2400" spc="-5" dirty="0" err="1" smtClean="0">
                <a:latin typeface="Century Gothic"/>
                <a:cs typeface="Century Gothic"/>
              </a:rPr>
              <a:t>передбачуваних</a:t>
            </a:r>
            <a:r>
              <a:rPr lang="ru-RU" sz="2400" spc="-5" dirty="0" smtClean="0">
                <a:latin typeface="Century Gothic"/>
                <a:cs typeface="Century Gothic"/>
              </a:rPr>
              <a:t>,  </a:t>
            </a:r>
            <a:r>
              <a:rPr lang="ru-RU" sz="2400" spc="-10" dirty="0" err="1" smtClean="0">
                <a:latin typeface="Century Gothic"/>
                <a:cs typeface="Century Gothic"/>
              </a:rPr>
              <a:t>послідовних</a:t>
            </a:r>
            <a:r>
              <a:rPr lang="ru-RU" sz="2400" spc="-10" dirty="0" smtClean="0">
                <a:latin typeface="Century Gothic"/>
                <a:cs typeface="Century Gothic"/>
              </a:rPr>
              <a:t> </a:t>
            </a:r>
            <a:r>
              <a:rPr lang="ru-RU" sz="2400" spc="-5" dirty="0" smtClean="0">
                <a:latin typeface="Century Gothic"/>
                <a:cs typeface="Century Gothic"/>
              </a:rPr>
              <a:t>і </a:t>
            </a:r>
            <a:r>
              <a:rPr lang="ru-RU" sz="2400" spc="-10" dirty="0" err="1" smtClean="0">
                <a:latin typeface="Century Gothic"/>
                <a:cs typeface="Century Gothic"/>
              </a:rPr>
              <a:t>об’єктивних</a:t>
            </a:r>
            <a:r>
              <a:rPr lang="ru-RU" sz="2400" spc="85" dirty="0" smtClean="0">
                <a:latin typeface="Century Gothic"/>
                <a:cs typeface="Century Gothic"/>
              </a:rPr>
              <a:t> </a:t>
            </a:r>
            <a:r>
              <a:rPr lang="ru-RU" sz="2400" spc="-5" dirty="0" err="1" smtClean="0">
                <a:latin typeface="Century Gothic"/>
                <a:cs typeface="Century Gothic"/>
              </a:rPr>
              <a:t>критеріях</a:t>
            </a:r>
            <a:r>
              <a:rPr lang="ru-RU" sz="2400" spc="-5" dirty="0" smtClean="0">
                <a:latin typeface="Century Gothic"/>
                <a:cs typeface="Century Gothic"/>
              </a:rPr>
              <a:t>.</a:t>
            </a:r>
            <a:endParaRPr lang="ru-RU" sz="24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9512" y="2180334"/>
            <a:ext cx="3281962" cy="2336801"/>
          </a:xfrm>
          <a:custGeom>
            <a:avLst/>
            <a:gdLst/>
            <a:ahLst/>
            <a:cxnLst/>
            <a:rect l="l" t="t" r="r" b="b"/>
            <a:pathLst>
              <a:path w="5200015" h="2346960">
                <a:moveTo>
                  <a:pt x="0" y="1173479"/>
                </a:moveTo>
                <a:lnTo>
                  <a:pt x="3182" y="1114912"/>
                </a:lnTo>
                <a:lnTo>
                  <a:pt x="12628" y="1057088"/>
                </a:lnTo>
                <a:lnTo>
                  <a:pt x="28191" y="1000074"/>
                </a:lnTo>
                <a:lnTo>
                  <a:pt x="49720" y="943938"/>
                </a:lnTo>
                <a:lnTo>
                  <a:pt x="77067" y="888747"/>
                </a:lnTo>
                <a:lnTo>
                  <a:pt x="110082" y="834568"/>
                </a:lnTo>
                <a:lnTo>
                  <a:pt x="148618" y="781468"/>
                </a:lnTo>
                <a:lnTo>
                  <a:pt x="192524" y="729515"/>
                </a:lnTo>
                <a:lnTo>
                  <a:pt x="241653" y="678776"/>
                </a:lnTo>
                <a:lnTo>
                  <a:pt x="295854" y="629318"/>
                </a:lnTo>
                <a:lnTo>
                  <a:pt x="354979" y="581208"/>
                </a:lnTo>
                <a:lnTo>
                  <a:pt x="386341" y="557680"/>
                </a:lnTo>
                <a:lnTo>
                  <a:pt x="418879" y="534514"/>
                </a:lnTo>
                <a:lnTo>
                  <a:pt x="452573" y="511718"/>
                </a:lnTo>
                <a:lnTo>
                  <a:pt x="487404" y="489302"/>
                </a:lnTo>
                <a:lnTo>
                  <a:pt x="523355" y="467273"/>
                </a:lnTo>
                <a:lnTo>
                  <a:pt x="560407" y="445640"/>
                </a:lnTo>
                <a:lnTo>
                  <a:pt x="598541" y="424412"/>
                </a:lnTo>
                <a:lnTo>
                  <a:pt x="637738" y="403596"/>
                </a:lnTo>
                <a:lnTo>
                  <a:pt x="677980" y="383201"/>
                </a:lnTo>
                <a:lnTo>
                  <a:pt x="719248" y="363236"/>
                </a:lnTo>
                <a:lnTo>
                  <a:pt x="761523" y="343709"/>
                </a:lnTo>
                <a:lnTo>
                  <a:pt x="804788" y="324628"/>
                </a:lnTo>
                <a:lnTo>
                  <a:pt x="849022" y="306002"/>
                </a:lnTo>
                <a:lnTo>
                  <a:pt x="894209" y="287839"/>
                </a:lnTo>
                <a:lnTo>
                  <a:pt x="940328" y="270148"/>
                </a:lnTo>
                <a:lnTo>
                  <a:pt x="987361" y="252936"/>
                </a:lnTo>
                <a:lnTo>
                  <a:pt x="1035291" y="236213"/>
                </a:lnTo>
                <a:lnTo>
                  <a:pt x="1084098" y="219987"/>
                </a:lnTo>
                <a:lnTo>
                  <a:pt x="1133763" y="204266"/>
                </a:lnTo>
                <a:lnTo>
                  <a:pt x="1184268" y="189058"/>
                </a:lnTo>
                <a:lnTo>
                  <a:pt x="1235594" y="174372"/>
                </a:lnTo>
                <a:lnTo>
                  <a:pt x="1287723" y="160217"/>
                </a:lnTo>
                <a:lnTo>
                  <a:pt x="1340636" y="146601"/>
                </a:lnTo>
                <a:lnTo>
                  <a:pt x="1394315" y="133531"/>
                </a:lnTo>
                <a:lnTo>
                  <a:pt x="1448740" y="121018"/>
                </a:lnTo>
                <a:lnTo>
                  <a:pt x="1503893" y="109068"/>
                </a:lnTo>
                <a:lnTo>
                  <a:pt x="1559756" y="97691"/>
                </a:lnTo>
                <a:lnTo>
                  <a:pt x="1616310" y="86894"/>
                </a:lnTo>
                <a:lnTo>
                  <a:pt x="1673536" y="76687"/>
                </a:lnTo>
                <a:lnTo>
                  <a:pt x="1731416" y="67077"/>
                </a:lnTo>
                <a:lnTo>
                  <a:pt x="1789931" y="58074"/>
                </a:lnTo>
                <a:lnTo>
                  <a:pt x="1849063" y="49685"/>
                </a:lnTo>
                <a:lnTo>
                  <a:pt x="1908792" y="41918"/>
                </a:lnTo>
                <a:lnTo>
                  <a:pt x="1969100" y="34783"/>
                </a:lnTo>
                <a:lnTo>
                  <a:pt x="2029969" y="28288"/>
                </a:lnTo>
                <a:lnTo>
                  <a:pt x="2091380" y="22440"/>
                </a:lnTo>
                <a:lnTo>
                  <a:pt x="2153315" y="17249"/>
                </a:lnTo>
                <a:lnTo>
                  <a:pt x="2215754" y="12723"/>
                </a:lnTo>
                <a:lnTo>
                  <a:pt x="2278679" y="8871"/>
                </a:lnTo>
                <a:lnTo>
                  <a:pt x="2342071" y="5699"/>
                </a:lnTo>
                <a:lnTo>
                  <a:pt x="2405913" y="3218"/>
                </a:lnTo>
                <a:lnTo>
                  <a:pt x="2470184" y="1436"/>
                </a:lnTo>
                <a:lnTo>
                  <a:pt x="2534867" y="360"/>
                </a:lnTo>
                <a:lnTo>
                  <a:pt x="2599944" y="0"/>
                </a:lnTo>
                <a:lnTo>
                  <a:pt x="2665020" y="360"/>
                </a:lnTo>
                <a:lnTo>
                  <a:pt x="2729703" y="1436"/>
                </a:lnTo>
                <a:lnTo>
                  <a:pt x="2793974" y="3218"/>
                </a:lnTo>
                <a:lnTo>
                  <a:pt x="2857816" y="5699"/>
                </a:lnTo>
                <a:lnTo>
                  <a:pt x="2921208" y="8871"/>
                </a:lnTo>
                <a:lnTo>
                  <a:pt x="2984133" y="12723"/>
                </a:lnTo>
                <a:lnTo>
                  <a:pt x="3046572" y="17249"/>
                </a:lnTo>
                <a:lnTo>
                  <a:pt x="3108507" y="22440"/>
                </a:lnTo>
                <a:lnTo>
                  <a:pt x="3169918" y="28288"/>
                </a:lnTo>
                <a:lnTo>
                  <a:pt x="3230787" y="34783"/>
                </a:lnTo>
                <a:lnTo>
                  <a:pt x="3291095" y="41918"/>
                </a:lnTo>
                <a:lnTo>
                  <a:pt x="3350824" y="49685"/>
                </a:lnTo>
                <a:lnTo>
                  <a:pt x="3409956" y="58074"/>
                </a:lnTo>
                <a:lnTo>
                  <a:pt x="3468471" y="67077"/>
                </a:lnTo>
                <a:lnTo>
                  <a:pt x="3526351" y="76687"/>
                </a:lnTo>
                <a:lnTo>
                  <a:pt x="3583577" y="86894"/>
                </a:lnTo>
                <a:lnTo>
                  <a:pt x="3640131" y="97691"/>
                </a:lnTo>
                <a:lnTo>
                  <a:pt x="3695994" y="109068"/>
                </a:lnTo>
                <a:lnTo>
                  <a:pt x="3751147" y="121018"/>
                </a:lnTo>
                <a:lnTo>
                  <a:pt x="3805572" y="133531"/>
                </a:lnTo>
                <a:lnTo>
                  <a:pt x="3859251" y="146601"/>
                </a:lnTo>
                <a:lnTo>
                  <a:pt x="3912164" y="160217"/>
                </a:lnTo>
                <a:lnTo>
                  <a:pt x="3964293" y="174372"/>
                </a:lnTo>
                <a:lnTo>
                  <a:pt x="4015619" y="189058"/>
                </a:lnTo>
                <a:lnTo>
                  <a:pt x="4066124" y="204266"/>
                </a:lnTo>
                <a:lnTo>
                  <a:pt x="4115789" y="219987"/>
                </a:lnTo>
                <a:lnTo>
                  <a:pt x="4164596" y="236213"/>
                </a:lnTo>
                <a:lnTo>
                  <a:pt x="4212526" y="252936"/>
                </a:lnTo>
                <a:lnTo>
                  <a:pt x="4259559" y="270148"/>
                </a:lnTo>
                <a:lnTo>
                  <a:pt x="4305678" y="287839"/>
                </a:lnTo>
                <a:lnTo>
                  <a:pt x="4350865" y="306002"/>
                </a:lnTo>
                <a:lnTo>
                  <a:pt x="4395099" y="324628"/>
                </a:lnTo>
                <a:lnTo>
                  <a:pt x="4438364" y="343709"/>
                </a:lnTo>
                <a:lnTo>
                  <a:pt x="4480639" y="363236"/>
                </a:lnTo>
                <a:lnTo>
                  <a:pt x="4521907" y="383201"/>
                </a:lnTo>
                <a:lnTo>
                  <a:pt x="4562149" y="403596"/>
                </a:lnTo>
                <a:lnTo>
                  <a:pt x="4601346" y="424412"/>
                </a:lnTo>
                <a:lnTo>
                  <a:pt x="4639480" y="445640"/>
                </a:lnTo>
                <a:lnTo>
                  <a:pt x="4676532" y="467273"/>
                </a:lnTo>
                <a:lnTo>
                  <a:pt x="4712483" y="489302"/>
                </a:lnTo>
                <a:lnTo>
                  <a:pt x="4747314" y="511718"/>
                </a:lnTo>
                <a:lnTo>
                  <a:pt x="4781008" y="534514"/>
                </a:lnTo>
                <a:lnTo>
                  <a:pt x="4813546" y="557680"/>
                </a:lnTo>
                <a:lnTo>
                  <a:pt x="4844908" y="581208"/>
                </a:lnTo>
                <a:lnTo>
                  <a:pt x="4875077" y="605090"/>
                </a:lnTo>
                <a:lnTo>
                  <a:pt x="4931759" y="653883"/>
                </a:lnTo>
                <a:lnTo>
                  <a:pt x="4983442" y="703990"/>
                </a:lnTo>
                <a:lnTo>
                  <a:pt x="5029978" y="755344"/>
                </a:lnTo>
                <a:lnTo>
                  <a:pt x="5071217" y="807879"/>
                </a:lnTo>
                <a:lnTo>
                  <a:pt x="5107012" y="861527"/>
                </a:lnTo>
                <a:lnTo>
                  <a:pt x="5137212" y="916220"/>
                </a:lnTo>
                <a:lnTo>
                  <a:pt x="5161668" y="971892"/>
                </a:lnTo>
                <a:lnTo>
                  <a:pt x="5180233" y="1028476"/>
                </a:lnTo>
                <a:lnTo>
                  <a:pt x="5192756" y="1085903"/>
                </a:lnTo>
                <a:lnTo>
                  <a:pt x="5199089" y="1144107"/>
                </a:lnTo>
                <a:lnTo>
                  <a:pt x="5199888" y="1173479"/>
                </a:lnTo>
                <a:lnTo>
                  <a:pt x="5199089" y="1202852"/>
                </a:lnTo>
                <a:lnTo>
                  <a:pt x="5192756" y="1261056"/>
                </a:lnTo>
                <a:lnTo>
                  <a:pt x="5180233" y="1318483"/>
                </a:lnTo>
                <a:lnTo>
                  <a:pt x="5161668" y="1375067"/>
                </a:lnTo>
                <a:lnTo>
                  <a:pt x="5137212" y="1430739"/>
                </a:lnTo>
                <a:lnTo>
                  <a:pt x="5107012" y="1485432"/>
                </a:lnTo>
                <a:lnTo>
                  <a:pt x="5071217" y="1539080"/>
                </a:lnTo>
                <a:lnTo>
                  <a:pt x="5029978" y="1591615"/>
                </a:lnTo>
                <a:lnTo>
                  <a:pt x="4983442" y="1642969"/>
                </a:lnTo>
                <a:lnTo>
                  <a:pt x="4931759" y="1693076"/>
                </a:lnTo>
                <a:lnTo>
                  <a:pt x="4875077" y="1741869"/>
                </a:lnTo>
                <a:lnTo>
                  <a:pt x="4844908" y="1765751"/>
                </a:lnTo>
                <a:lnTo>
                  <a:pt x="4813546" y="1789279"/>
                </a:lnTo>
                <a:lnTo>
                  <a:pt x="4781008" y="1812445"/>
                </a:lnTo>
                <a:lnTo>
                  <a:pt x="4747314" y="1835241"/>
                </a:lnTo>
                <a:lnTo>
                  <a:pt x="4712483" y="1857657"/>
                </a:lnTo>
                <a:lnTo>
                  <a:pt x="4676532" y="1879686"/>
                </a:lnTo>
                <a:lnTo>
                  <a:pt x="4639480" y="1901319"/>
                </a:lnTo>
                <a:lnTo>
                  <a:pt x="4601346" y="1922547"/>
                </a:lnTo>
                <a:lnTo>
                  <a:pt x="4562149" y="1943363"/>
                </a:lnTo>
                <a:lnTo>
                  <a:pt x="4521907" y="1963758"/>
                </a:lnTo>
                <a:lnTo>
                  <a:pt x="4480639" y="1983723"/>
                </a:lnTo>
                <a:lnTo>
                  <a:pt x="4438364" y="2003250"/>
                </a:lnTo>
                <a:lnTo>
                  <a:pt x="4395099" y="2022331"/>
                </a:lnTo>
                <a:lnTo>
                  <a:pt x="4350865" y="2040957"/>
                </a:lnTo>
                <a:lnTo>
                  <a:pt x="4305678" y="2059120"/>
                </a:lnTo>
                <a:lnTo>
                  <a:pt x="4259559" y="2076811"/>
                </a:lnTo>
                <a:lnTo>
                  <a:pt x="4212526" y="2094023"/>
                </a:lnTo>
                <a:lnTo>
                  <a:pt x="4164596" y="2110746"/>
                </a:lnTo>
                <a:lnTo>
                  <a:pt x="4115789" y="2126972"/>
                </a:lnTo>
                <a:lnTo>
                  <a:pt x="4066124" y="2142693"/>
                </a:lnTo>
                <a:lnTo>
                  <a:pt x="4015619" y="2157901"/>
                </a:lnTo>
                <a:lnTo>
                  <a:pt x="3964293" y="2172587"/>
                </a:lnTo>
                <a:lnTo>
                  <a:pt x="3912164" y="2186742"/>
                </a:lnTo>
                <a:lnTo>
                  <a:pt x="3859251" y="2200358"/>
                </a:lnTo>
                <a:lnTo>
                  <a:pt x="3805572" y="2213428"/>
                </a:lnTo>
                <a:lnTo>
                  <a:pt x="3751147" y="2225941"/>
                </a:lnTo>
                <a:lnTo>
                  <a:pt x="3695994" y="2237891"/>
                </a:lnTo>
                <a:lnTo>
                  <a:pt x="3640131" y="2249268"/>
                </a:lnTo>
                <a:lnTo>
                  <a:pt x="3583577" y="2260065"/>
                </a:lnTo>
                <a:lnTo>
                  <a:pt x="3526351" y="2270272"/>
                </a:lnTo>
                <a:lnTo>
                  <a:pt x="3468471" y="2279882"/>
                </a:lnTo>
                <a:lnTo>
                  <a:pt x="3409956" y="2288885"/>
                </a:lnTo>
                <a:lnTo>
                  <a:pt x="3350824" y="2297274"/>
                </a:lnTo>
                <a:lnTo>
                  <a:pt x="3291095" y="2305041"/>
                </a:lnTo>
                <a:lnTo>
                  <a:pt x="3230787" y="2312176"/>
                </a:lnTo>
                <a:lnTo>
                  <a:pt x="3169918" y="2318671"/>
                </a:lnTo>
                <a:lnTo>
                  <a:pt x="3108507" y="2324519"/>
                </a:lnTo>
                <a:lnTo>
                  <a:pt x="3046572" y="2329710"/>
                </a:lnTo>
                <a:lnTo>
                  <a:pt x="2984133" y="2334236"/>
                </a:lnTo>
                <a:lnTo>
                  <a:pt x="2921208" y="2338088"/>
                </a:lnTo>
                <a:lnTo>
                  <a:pt x="2857816" y="2341260"/>
                </a:lnTo>
                <a:lnTo>
                  <a:pt x="2793974" y="2343741"/>
                </a:lnTo>
                <a:lnTo>
                  <a:pt x="2729703" y="2345523"/>
                </a:lnTo>
                <a:lnTo>
                  <a:pt x="2665020" y="2346599"/>
                </a:lnTo>
                <a:lnTo>
                  <a:pt x="2599944" y="2346960"/>
                </a:lnTo>
                <a:lnTo>
                  <a:pt x="2534867" y="2346599"/>
                </a:lnTo>
                <a:lnTo>
                  <a:pt x="2470184" y="2345523"/>
                </a:lnTo>
                <a:lnTo>
                  <a:pt x="2405913" y="2343741"/>
                </a:lnTo>
                <a:lnTo>
                  <a:pt x="2342071" y="2341260"/>
                </a:lnTo>
                <a:lnTo>
                  <a:pt x="2278679" y="2338088"/>
                </a:lnTo>
                <a:lnTo>
                  <a:pt x="2215754" y="2334236"/>
                </a:lnTo>
                <a:lnTo>
                  <a:pt x="2153315" y="2329710"/>
                </a:lnTo>
                <a:lnTo>
                  <a:pt x="2091380" y="2324519"/>
                </a:lnTo>
                <a:lnTo>
                  <a:pt x="2029969" y="2318671"/>
                </a:lnTo>
                <a:lnTo>
                  <a:pt x="1969100" y="2312176"/>
                </a:lnTo>
                <a:lnTo>
                  <a:pt x="1908792" y="2305041"/>
                </a:lnTo>
                <a:lnTo>
                  <a:pt x="1849063" y="2297274"/>
                </a:lnTo>
                <a:lnTo>
                  <a:pt x="1789931" y="2288885"/>
                </a:lnTo>
                <a:lnTo>
                  <a:pt x="1731416" y="2279882"/>
                </a:lnTo>
                <a:lnTo>
                  <a:pt x="1673536" y="2270272"/>
                </a:lnTo>
                <a:lnTo>
                  <a:pt x="1616310" y="2260065"/>
                </a:lnTo>
                <a:lnTo>
                  <a:pt x="1559756" y="2249268"/>
                </a:lnTo>
                <a:lnTo>
                  <a:pt x="1503893" y="2237891"/>
                </a:lnTo>
                <a:lnTo>
                  <a:pt x="1448740" y="2225941"/>
                </a:lnTo>
                <a:lnTo>
                  <a:pt x="1394315" y="2213428"/>
                </a:lnTo>
                <a:lnTo>
                  <a:pt x="1340636" y="2200358"/>
                </a:lnTo>
                <a:lnTo>
                  <a:pt x="1287723" y="2186742"/>
                </a:lnTo>
                <a:lnTo>
                  <a:pt x="1235594" y="2172587"/>
                </a:lnTo>
                <a:lnTo>
                  <a:pt x="1184268" y="2157901"/>
                </a:lnTo>
                <a:lnTo>
                  <a:pt x="1133763" y="2142693"/>
                </a:lnTo>
                <a:lnTo>
                  <a:pt x="1084098" y="2126972"/>
                </a:lnTo>
                <a:lnTo>
                  <a:pt x="1035291" y="2110746"/>
                </a:lnTo>
                <a:lnTo>
                  <a:pt x="987361" y="2094023"/>
                </a:lnTo>
                <a:lnTo>
                  <a:pt x="940328" y="2076811"/>
                </a:lnTo>
                <a:lnTo>
                  <a:pt x="894209" y="2059120"/>
                </a:lnTo>
                <a:lnTo>
                  <a:pt x="849022" y="2040957"/>
                </a:lnTo>
                <a:lnTo>
                  <a:pt x="804788" y="2022331"/>
                </a:lnTo>
                <a:lnTo>
                  <a:pt x="761523" y="2003250"/>
                </a:lnTo>
                <a:lnTo>
                  <a:pt x="719248" y="1983723"/>
                </a:lnTo>
                <a:lnTo>
                  <a:pt x="677980" y="1963758"/>
                </a:lnTo>
                <a:lnTo>
                  <a:pt x="637738" y="1943363"/>
                </a:lnTo>
                <a:lnTo>
                  <a:pt x="598541" y="1922547"/>
                </a:lnTo>
                <a:lnTo>
                  <a:pt x="560407" y="1901319"/>
                </a:lnTo>
                <a:lnTo>
                  <a:pt x="523355" y="1879686"/>
                </a:lnTo>
                <a:lnTo>
                  <a:pt x="487404" y="1857657"/>
                </a:lnTo>
                <a:lnTo>
                  <a:pt x="452573" y="1835241"/>
                </a:lnTo>
                <a:lnTo>
                  <a:pt x="418879" y="1812445"/>
                </a:lnTo>
                <a:lnTo>
                  <a:pt x="386341" y="1789279"/>
                </a:lnTo>
                <a:lnTo>
                  <a:pt x="354979" y="1765751"/>
                </a:lnTo>
                <a:lnTo>
                  <a:pt x="324810" y="1741869"/>
                </a:lnTo>
                <a:lnTo>
                  <a:pt x="268128" y="1693076"/>
                </a:lnTo>
                <a:lnTo>
                  <a:pt x="216445" y="1642969"/>
                </a:lnTo>
                <a:lnTo>
                  <a:pt x="169909" y="1591615"/>
                </a:lnTo>
                <a:lnTo>
                  <a:pt x="128670" y="1539080"/>
                </a:lnTo>
                <a:lnTo>
                  <a:pt x="92875" y="1485432"/>
                </a:lnTo>
                <a:lnTo>
                  <a:pt x="62675" y="1430739"/>
                </a:lnTo>
                <a:lnTo>
                  <a:pt x="38219" y="1375067"/>
                </a:lnTo>
                <a:lnTo>
                  <a:pt x="19654" y="1318483"/>
                </a:lnTo>
                <a:lnTo>
                  <a:pt x="7131" y="1261056"/>
                </a:lnTo>
                <a:lnTo>
                  <a:pt x="798" y="1202852"/>
                </a:lnTo>
                <a:lnTo>
                  <a:pt x="0" y="1173479"/>
                </a:lnTo>
                <a:close/>
              </a:path>
            </a:pathLst>
          </a:custGeom>
          <a:ln w="15239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3528" y="2945280"/>
            <a:ext cx="2952328" cy="10894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uk-UA" sz="3500" b="1" spc="-5" dirty="0" err="1" smtClean="0">
                <a:latin typeface="Century Gothic"/>
                <a:cs typeface="Century Gothic"/>
              </a:rPr>
              <a:t>Справед-ливість</a:t>
            </a:r>
            <a:endParaRPr sz="35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0346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1023</Words>
  <Application>Microsoft Office PowerPoint</Application>
  <PresentationFormat>Экран (4:3)</PresentationFormat>
  <Paragraphs>113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Інформаційно-правова база</vt:lpstr>
      <vt:lpstr>Академічна доброчесність</vt:lpstr>
      <vt:lpstr>Акутальність академічної доброчесності</vt:lpstr>
      <vt:lpstr>Принципи академічної доброчесності</vt:lpstr>
      <vt:lpstr>Виховання чесності слід починати з себе, а вже потім добиватися її поширення серед  всіх членів академічної спільноти, не допускаючи ніяких форм обману, брехні, шахрайства,  крадіжки або інших форм нечесної поведінки, які негативно впливають на якість освітньо-наукової роботи.</vt:lpstr>
      <vt:lpstr>Дозволяє нам співпрацювати,  обмінюватися інформацією і поширювати нові ідеї вільно, не побоюючись, що наша  робота буде вкрадена, а наші професійні зусилля - марними.</vt:lpstr>
      <vt:lpstr>Вільний обмін ідеями і свобода висловлювань базуються на взаємній повазі, яку поділяють  всі члени академічної спільноти, незалежно від їх положення в освітній та науковій ієрархії. Без  такого обміну рівень академічної та наукової творчості падає.</vt:lpstr>
      <vt:lpstr>Забезпечення справедливості у викладанні, оцінці освітніх досягнень студентів, наукових  дослідженнях, кар’єрному просуванні персоналу. Отриманні будь-яких нагород, відзнак,  ступенів, повинно ґрунтуватися на законних, прозорих, справедливих, передбачуваних,  послідовних і об’єктивних критеріях.</vt:lpstr>
      <vt:lpstr>Бути відповідальним – значить протистояти порушенням, чинити опір  негативному впливу з боку колег і слугувати позитивним прикладом. Відповідальні особи  мають нести відповідальність за  свої дії та працювати так, щоб перешкоджати і запобігати  неправомірній поведінці інших.</vt:lpstr>
      <vt:lpstr>Порушенням академічної доброчесності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Дотримання академічної доброчесності науково-педагогічними працівниками:</vt:lpstr>
      <vt:lpstr>Дотримання академічної доброчесності здобувачами освіти:</vt:lpstr>
      <vt:lpstr>Види академічної відповідальності  науково-педагогічних працівників:</vt:lpstr>
      <vt:lpstr>Види академічної відповідальності для здобувачів освіти:</vt:lpstr>
      <vt:lpstr>Презентация PowerPoint</vt:lpstr>
      <vt:lpstr>Домоміжні матеріали до змістового модуля: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в навчальному закладі</dc:title>
  <dc:creator>Школа</dc:creator>
  <cp:lastModifiedBy>Bob</cp:lastModifiedBy>
  <cp:revision>28</cp:revision>
  <dcterms:created xsi:type="dcterms:W3CDTF">2021-02-03T13:28:55Z</dcterms:created>
  <dcterms:modified xsi:type="dcterms:W3CDTF">2021-04-04T14:44:45Z</dcterms:modified>
</cp:coreProperties>
</file>